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643" r:id="rId2"/>
    <p:sldId id="392" r:id="rId3"/>
    <p:sldId id="1102" r:id="rId4"/>
    <p:sldId id="340" r:id="rId5"/>
    <p:sldId id="1134" r:id="rId6"/>
    <p:sldId id="385" r:id="rId7"/>
    <p:sldId id="1133" r:id="rId8"/>
    <p:sldId id="324" r:id="rId9"/>
    <p:sldId id="327" r:id="rId10"/>
    <p:sldId id="337" r:id="rId11"/>
    <p:sldId id="1140" r:id="rId12"/>
    <p:sldId id="1138" r:id="rId13"/>
    <p:sldId id="1139" r:id="rId14"/>
    <p:sldId id="1141" r:id="rId15"/>
    <p:sldId id="1142" r:id="rId16"/>
    <p:sldId id="1136" r:id="rId17"/>
    <p:sldId id="1143" r:id="rId18"/>
    <p:sldId id="1137" r:id="rId19"/>
    <p:sldId id="1144" r:id="rId20"/>
    <p:sldId id="1132" r:id="rId21"/>
    <p:sldId id="389" r:id="rId22"/>
    <p:sldId id="653" r:id="rId23"/>
    <p:sldId id="1104" r:id="rId24"/>
    <p:sldId id="654" r:id="rId25"/>
    <p:sldId id="65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F1D765E-DBDA-D34D-8D6A-F6D87EFB29EB}">
          <p14:sldIdLst>
            <p14:sldId id="643"/>
            <p14:sldId id="392"/>
            <p14:sldId id="1102"/>
            <p14:sldId id="340"/>
            <p14:sldId id="1134"/>
            <p14:sldId id="385"/>
            <p14:sldId id="1133"/>
            <p14:sldId id="324"/>
            <p14:sldId id="327"/>
            <p14:sldId id="337"/>
            <p14:sldId id="1140"/>
            <p14:sldId id="1138"/>
            <p14:sldId id="1139"/>
            <p14:sldId id="1141"/>
            <p14:sldId id="1142"/>
            <p14:sldId id="1136"/>
            <p14:sldId id="1143"/>
            <p14:sldId id="1137"/>
            <p14:sldId id="1144"/>
            <p14:sldId id="1132"/>
            <p14:sldId id="389"/>
            <p14:sldId id="653"/>
            <p14:sldId id="1104"/>
            <p14:sldId id="654"/>
            <p14:sldId id="65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ilherme Simões" initials="GS" lastIdx="1" clrIdx="0">
    <p:extLst>
      <p:ext uri="{19B8F6BF-5375-455C-9EA6-DF929625EA0E}">
        <p15:presenceInfo xmlns:p15="http://schemas.microsoft.com/office/powerpoint/2012/main" userId="6885094da6f856c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18E8C"/>
    <a:srgbClr val="9A4607"/>
    <a:srgbClr val="C0504C"/>
    <a:srgbClr val="375B88"/>
    <a:srgbClr val="DCE6F3"/>
    <a:srgbClr val="F2D32F"/>
    <a:srgbClr val="0F70B0"/>
    <a:srgbClr val="FFE135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5137" autoAdjust="0"/>
  </p:normalViewPr>
  <p:slideViewPr>
    <p:cSldViewPr snapToGrid="0" snapToObjects="1">
      <p:cViewPr varScale="1">
        <p:scale>
          <a:sx n="62" d="100"/>
          <a:sy n="62" d="100"/>
        </p:scale>
        <p:origin x="60" y="1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728"/>
    </p:cViewPr>
  </p:sorterViewPr>
  <p:notesViewPr>
    <p:cSldViewPr snapToGrid="0" snapToObjects="1" showGuides="1">
      <p:cViewPr varScale="1">
        <p:scale>
          <a:sx n="69" d="100"/>
          <a:sy n="69" d="100"/>
        </p:scale>
        <p:origin x="2562" y="4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1">
            <a:extLst>
              <a:ext uri="{FF2B5EF4-FFF2-40B4-BE49-F238E27FC236}">
                <a16:creationId xmlns:a16="http://schemas.microsoft.com/office/drawing/2014/main" id="{28D5F8BA-7FC8-4971-B9E0-BBCCC5CDE9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73625" y="114292"/>
            <a:ext cx="4165717" cy="6309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t-BR" sz="2400" b="1" dirty="0">
                <a:latin typeface="Bebas Neue" pitchFamily="2" charset="77"/>
              </a:rPr>
              <a:t>Estimativas de Software</a:t>
            </a:r>
          </a:p>
          <a:p>
            <a:r>
              <a:rPr lang="pt-BR" sz="13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Reduzindo as incertezas de esforço, prazo e custo</a:t>
            </a:r>
          </a:p>
          <a:p>
            <a:endParaRPr lang="pt-BR" sz="13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9EEE9BF9-43A2-4B22-8CC4-7D496E06F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7242" y="114292"/>
            <a:ext cx="1002857" cy="468000"/>
          </a:xfrm>
          <a:prstGeom prst="rect">
            <a:avLst/>
          </a:prstGeom>
        </p:spPr>
      </p:pic>
      <p:sp>
        <p:nvSpPr>
          <p:cNvPr id="8" name="TextBox 10">
            <a:extLst>
              <a:ext uri="{FF2B5EF4-FFF2-40B4-BE49-F238E27FC236}">
                <a16:creationId xmlns:a16="http://schemas.microsoft.com/office/drawing/2014/main" id="{04E7E032-E861-4105-89B1-216E7B0A3F00}"/>
              </a:ext>
            </a:extLst>
          </p:cNvPr>
          <p:cNvSpPr txBox="1"/>
          <p:nvPr/>
        </p:nvSpPr>
        <p:spPr>
          <a:xfrm>
            <a:off x="5361391" y="516648"/>
            <a:ext cx="1194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www.fattocs.com</a:t>
            </a:r>
            <a:endParaRPr lang="en-US" sz="1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4BB1D3C3-52FB-41D6-96F8-35EFBF8084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0" y="8856132"/>
            <a:ext cx="1485900" cy="2878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algn="l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FATTO </a:t>
            </a:r>
          </a:p>
        </p:txBody>
      </p:sp>
    </p:spTree>
    <p:extLst>
      <p:ext uri="{BB962C8B-B14F-4D97-AF65-F5344CB8AC3E}">
        <p14:creationId xmlns:p14="http://schemas.microsoft.com/office/powerpoint/2010/main" val="3478989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70664" y="1143000"/>
            <a:ext cx="5501536" cy="3094614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8" name="Header Placeholder 1">
            <a:extLst>
              <a:ext uri="{FF2B5EF4-FFF2-40B4-BE49-F238E27FC236}">
                <a16:creationId xmlns:a16="http://schemas.microsoft.com/office/drawing/2014/main" id="{98B2B1A0-125F-4F5D-B2E9-6218D7ABBA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73625" y="114292"/>
            <a:ext cx="4165717" cy="6309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t-BR" sz="2400" b="1" dirty="0">
                <a:latin typeface="Bebas Neue" pitchFamily="2" charset="77"/>
              </a:rPr>
              <a:t>Estimativas de Software</a:t>
            </a:r>
          </a:p>
          <a:p>
            <a:r>
              <a:rPr lang="pt-BR" sz="13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Reduzindo as incertezas de esforço, prazo e custo</a:t>
            </a:r>
          </a:p>
          <a:p>
            <a:endParaRPr lang="pt-BR" sz="13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1A79A794-769B-4DB0-9A76-CB19F9AA7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7242" y="114292"/>
            <a:ext cx="1002857" cy="468000"/>
          </a:xfrm>
          <a:prstGeom prst="rect">
            <a:avLst/>
          </a:prstGeom>
        </p:spPr>
      </p:pic>
      <p:sp>
        <p:nvSpPr>
          <p:cNvPr id="10" name="TextBox 10">
            <a:extLst>
              <a:ext uri="{FF2B5EF4-FFF2-40B4-BE49-F238E27FC236}">
                <a16:creationId xmlns:a16="http://schemas.microsoft.com/office/drawing/2014/main" id="{FEBBC1D8-2780-48E2-9132-EFF24D335E66}"/>
              </a:ext>
            </a:extLst>
          </p:cNvPr>
          <p:cNvSpPr txBox="1"/>
          <p:nvPr/>
        </p:nvSpPr>
        <p:spPr>
          <a:xfrm>
            <a:off x="5361391" y="516648"/>
            <a:ext cx="1194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www.fattocs.com</a:t>
            </a:r>
            <a:endParaRPr lang="en-US" sz="1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249E4FB4-1608-4CB2-9E60-CD5913C749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0" y="8856132"/>
            <a:ext cx="1485900" cy="2878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algn="l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FATTO </a:t>
            </a:r>
          </a:p>
        </p:txBody>
      </p:sp>
    </p:spTree>
    <p:extLst>
      <p:ext uri="{BB962C8B-B14F-4D97-AF65-F5344CB8AC3E}">
        <p14:creationId xmlns:p14="http://schemas.microsoft.com/office/powerpoint/2010/main" val="797519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fpug.org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fpug.org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5"/>
          <p:cNvSpPr txBox="1">
            <a:spLocks noGrp="1" noChangeArrowheads="1"/>
          </p:cNvSpPr>
          <p:nvPr/>
        </p:nvSpPr>
        <p:spPr bwMode="auto">
          <a:xfrm>
            <a:off x="0" y="9723438"/>
            <a:ext cx="710406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001" tIns="0" rIns="20001" bIns="0" anchor="b"/>
          <a:lstStyle>
            <a:lvl1pPr defTabSz="796925" eaLnBrk="0" hangingPunct="0">
              <a:defRPr sz="2000">
                <a:solidFill>
                  <a:srgbClr val="342B94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defTabSz="796925" eaLnBrk="0" hangingPunct="0">
              <a:defRPr sz="2000">
                <a:solidFill>
                  <a:srgbClr val="342B94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defTabSz="796925" eaLnBrk="0" hangingPunct="0">
              <a:defRPr sz="2000">
                <a:solidFill>
                  <a:srgbClr val="342B94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defTabSz="796925" eaLnBrk="0" hangingPunct="0">
              <a:defRPr sz="2000">
                <a:solidFill>
                  <a:srgbClr val="342B94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defTabSz="796925" eaLnBrk="0" hangingPunct="0">
              <a:defRPr sz="2000">
                <a:solidFill>
                  <a:srgbClr val="342B94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342B94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342B94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342B94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342B94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ctr"/>
            <a:fld id="{31A72721-51F3-0B4A-B3A5-AD7B941CAEC1}" type="slidenum">
              <a:rPr lang="pt-BR" sz="800" i="1">
                <a:solidFill>
                  <a:schemeClr val="tx1"/>
                </a:solidFill>
                <a:latin typeface="Arial Black" charset="0"/>
              </a:rPr>
              <a:pPr algn="ctr"/>
              <a:t>1</a:t>
            </a:fld>
            <a:endParaRPr lang="pt-BR" sz="1100" i="1" dirty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458788"/>
            <a:ext cx="5486400" cy="3086100"/>
          </a:xfrm>
          <a:ln cap="flat"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pt-BR" sz="1600" dirty="0">
                <a:latin typeface="Franklin Gothic Book" charset="0"/>
                <a:ea typeface="MS PGothic" charset="0"/>
              </a:rPr>
              <a:t>Agradecemos profundamente a sua presença nessa edição do curso de Capacitação em Análise de Pontos de Função realizado pela FATTO Consultoria e Sistemas. Essa apostila é um resumo do conteúdo do livro </a:t>
            </a:r>
            <a:r>
              <a:rPr lang="ja-JP" altLang="pt-BR" sz="1600" dirty="0">
                <a:latin typeface="Franklin Gothic Book" charset="0"/>
                <a:ea typeface="MS PGothic" charset="0"/>
              </a:rPr>
              <a:t>“</a:t>
            </a:r>
            <a:r>
              <a:rPr lang="pt-BR" altLang="ja-JP" sz="1600" dirty="0">
                <a:latin typeface="Franklin Gothic Book" charset="0"/>
                <a:ea typeface="MS PGothic" charset="0"/>
              </a:rPr>
              <a:t>Análise de Pontos de Função: Medição, Estimativas e Gerenciamento de Projetos de Software</a:t>
            </a:r>
            <a:r>
              <a:rPr lang="ja-JP" altLang="pt-BR" sz="1600" dirty="0">
                <a:latin typeface="Franklin Gothic Book" charset="0"/>
                <a:ea typeface="MS PGothic" charset="0"/>
              </a:rPr>
              <a:t>”</a:t>
            </a:r>
            <a:r>
              <a:rPr lang="pt-BR" altLang="ja-JP" sz="1600" dirty="0">
                <a:latin typeface="Franklin Gothic Book" charset="0"/>
                <a:ea typeface="MS PGothic" charset="0"/>
              </a:rPr>
              <a:t>.</a:t>
            </a:r>
          </a:p>
          <a:p>
            <a:endParaRPr lang="pt-BR" sz="1300" b="1" dirty="0">
              <a:latin typeface="Franklin Gothic Book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31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1513" y="1143000"/>
            <a:ext cx="5499100" cy="3094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AFB08-6DB6-7248-94D0-5CCF44FB5816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09640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1513" y="1143000"/>
            <a:ext cx="5499100" cy="3094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AFB08-6DB6-7248-94D0-5CCF44FB5816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46525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1513" y="1143000"/>
            <a:ext cx="5499100" cy="3094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AFB08-6DB6-7248-94D0-5CCF44FB5816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67203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1513" y="1143000"/>
            <a:ext cx="5499100" cy="3094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AFB08-6DB6-7248-94D0-5CCF44FB5816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04114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1513" y="1143000"/>
            <a:ext cx="5499100" cy="3094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AFB08-6DB6-7248-94D0-5CCF44FB5816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73828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1513" y="1143000"/>
            <a:ext cx="5499100" cy="3094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AFB08-6DB6-7248-94D0-5CCF44FB5816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8248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1513" y="1143000"/>
            <a:ext cx="5499100" cy="3094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AFB08-6DB6-7248-94D0-5CCF44FB5816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72471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1513" y="1143000"/>
            <a:ext cx="5499100" cy="3094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AFB08-6DB6-7248-94D0-5CCF44FB5816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38379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1513" y="1143000"/>
            <a:ext cx="5499100" cy="3094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AFB08-6DB6-7248-94D0-5CCF44FB5816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145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5"/>
          <p:cNvSpPr txBox="1">
            <a:spLocks noGrp="1" noChangeArrowheads="1"/>
          </p:cNvSpPr>
          <p:nvPr/>
        </p:nvSpPr>
        <p:spPr bwMode="auto">
          <a:xfrm>
            <a:off x="0" y="9723438"/>
            <a:ext cx="710406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001" tIns="0" rIns="20001" bIns="0" anchor="b"/>
          <a:lstStyle>
            <a:lvl1pPr defTabSz="796925" eaLnBrk="0" hangingPunct="0">
              <a:defRPr sz="2000">
                <a:solidFill>
                  <a:srgbClr val="342B94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defTabSz="796925" eaLnBrk="0" hangingPunct="0">
              <a:defRPr sz="2000">
                <a:solidFill>
                  <a:srgbClr val="342B94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defTabSz="796925" eaLnBrk="0" hangingPunct="0">
              <a:defRPr sz="2000">
                <a:solidFill>
                  <a:srgbClr val="342B94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defTabSz="796925" eaLnBrk="0" hangingPunct="0">
              <a:defRPr sz="2000">
                <a:solidFill>
                  <a:srgbClr val="342B94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defTabSz="796925" eaLnBrk="0" hangingPunct="0">
              <a:defRPr sz="2000">
                <a:solidFill>
                  <a:srgbClr val="342B94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342B94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342B94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342B94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342B94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ctr"/>
            <a:fld id="{31A72721-51F3-0B4A-B3A5-AD7B941CAEC1}" type="slidenum">
              <a:rPr lang="pt-BR" sz="800" i="1">
                <a:solidFill>
                  <a:schemeClr val="tx1"/>
                </a:solidFill>
                <a:latin typeface="Arial Black" charset="0"/>
              </a:rPr>
              <a:pPr algn="ctr"/>
              <a:t>3</a:t>
            </a:fld>
            <a:endParaRPr lang="pt-BR" sz="1100" i="1" dirty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458788"/>
            <a:ext cx="5486400" cy="3086100"/>
          </a:xfrm>
          <a:ln cap="flat"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pt-BR" sz="1600" dirty="0">
                <a:latin typeface="Franklin Gothic Book" charset="0"/>
                <a:ea typeface="MS PGothic" charset="0"/>
              </a:rPr>
              <a:t>Agradecemos profundamente a sua presença nessa edição do curso de Capacitação em Análise de Pontos de Função realizado pela FATTO Consultoria e Sistemas. Essa apostila é um resumo do conteúdo do livro </a:t>
            </a:r>
            <a:r>
              <a:rPr lang="ja-JP" altLang="pt-BR" sz="1600" dirty="0">
                <a:latin typeface="Franklin Gothic Book" charset="0"/>
                <a:ea typeface="MS PGothic" charset="0"/>
              </a:rPr>
              <a:t>“</a:t>
            </a:r>
            <a:r>
              <a:rPr lang="pt-BR" altLang="ja-JP" sz="1600" dirty="0">
                <a:latin typeface="Franklin Gothic Book" charset="0"/>
                <a:ea typeface="MS PGothic" charset="0"/>
              </a:rPr>
              <a:t>Análise de Pontos de Função: Medição, Estimativas e Gerenciamento de Projetos de Software</a:t>
            </a:r>
            <a:r>
              <a:rPr lang="ja-JP" altLang="pt-BR" sz="1600" dirty="0">
                <a:latin typeface="Franklin Gothic Book" charset="0"/>
                <a:ea typeface="MS PGothic" charset="0"/>
              </a:rPr>
              <a:t>”</a:t>
            </a:r>
            <a:r>
              <a:rPr lang="pt-BR" altLang="ja-JP" sz="1600" dirty="0">
                <a:latin typeface="Franklin Gothic Book" charset="0"/>
                <a:ea typeface="MS PGothic" charset="0"/>
              </a:rPr>
              <a:t>.</a:t>
            </a:r>
          </a:p>
          <a:p>
            <a:endParaRPr lang="pt-BR" sz="1300" b="1" dirty="0">
              <a:latin typeface="Franklin Gothic Book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332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1513" y="1143000"/>
            <a:ext cx="5499100" cy="3094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AFB08-6DB6-7248-94D0-5CCF44FB5816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9354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1513" y="1143000"/>
            <a:ext cx="5499100" cy="3094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AFB08-6DB6-7248-94D0-5CCF44FB5816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8384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1513" y="1143000"/>
            <a:ext cx="5499100" cy="3094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AFB08-6DB6-7248-94D0-5CCF44FB5816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7828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CustomShape 1"/>
          <p:cNvSpPr/>
          <p:nvPr/>
        </p:nvSpPr>
        <p:spPr>
          <a:xfrm>
            <a:off x="0" y="9723458"/>
            <a:ext cx="7103713" cy="189956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0520" tIns="0" rIns="20520" bIns="0" anchor="b">
            <a:noAutofit/>
          </a:bodyPr>
          <a:lstStyle/>
          <a:p>
            <a:pPr algn="ctr">
              <a:lnSpc>
                <a:spcPct val="100000"/>
              </a:lnSpc>
            </a:pPr>
            <a:fld id="{CBC43825-E72C-4D9E-B486-2CFA9900ADB4}" type="slidenum">
              <a:rPr lang="pt-BR" sz="800" b="0" i="1" strike="noStrike" spc="-1">
                <a:solidFill>
                  <a:srgbClr val="000000"/>
                </a:solidFill>
                <a:latin typeface="Arial Black"/>
                <a:ea typeface="MS PGothic"/>
              </a:rPr>
              <a:t>8</a:t>
            </a:fld>
            <a:endParaRPr lang="pt-BR" sz="800" b="0" strike="noStrike" spc="-1">
              <a:latin typeface="Arial"/>
            </a:endParaRPr>
          </a:p>
        </p:txBody>
      </p:sp>
      <p:sp>
        <p:nvSpPr>
          <p:cNvPr id="1356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57163" y="776288"/>
            <a:ext cx="6797675" cy="3824287"/>
          </a:xfrm>
          <a:prstGeom prst="rect">
            <a:avLst/>
          </a:prstGeom>
        </p:spPr>
      </p:sp>
      <p:sp>
        <p:nvSpPr>
          <p:cNvPr id="1357" name="PlaceHolder 3"/>
          <p:cNvSpPr>
            <a:spLocks noGrp="1"/>
          </p:cNvSpPr>
          <p:nvPr>
            <p:ph type="body"/>
          </p:nvPr>
        </p:nvSpPr>
        <p:spPr>
          <a:xfrm>
            <a:off x="721244" y="4705543"/>
            <a:ext cx="5640598" cy="4984529"/>
          </a:xfrm>
          <a:prstGeom prst="rect">
            <a:avLst/>
          </a:prstGeom>
        </p:spPr>
        <p:txBody>
          <a:bodyPr lIns="99720" tIns="50040" rIns="99720" bIns="50040"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pt-BR" sz="2000" b="1" strike="noStrike" spc="-1">
                <a:latin typeface="Arial"/>
              </a:rPr>
              <a:t>MOTIVAÇÃO</a:t>
            </a:r>
            <a:endParaRPr lang="pt-BR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pt-BR" sz="2000" b="0" strike="noStrike" spc="-1">
                <a:latin typeface="Arial"/>
              </a:rPr>
              <a:t>As organizações brasileiras que contratam serviços de desenvolvimento e manutenção de sistemas, passado um período de mais de uma década em que a remuneração desses serviços é feita com base na medição do trabalho, vive uma tendência onde a medição passa a ser feita pelos resultados desse trabalho. Isso é a consequência de iniciativas visando a racionalização do uso dos recursos investidos em TI e a melhoria do retorno sobre o investimento (ROI) percebido.</a:t>
            </a:r>
          </a:p>
          <a:p>
            <a:pPr marL="216000" indent="-216000">
              <a:lnSpc>
                <a:spcPct val="100000"/>
              </a:lnSpc>
            </a:pPr>
            <a:r>
              <a:rPr lang="pt-BR" sz="2000" b="0" strike="noStrike" spc="-1">
                <a:latin typeface="Arial"/>
              </a:rPr>
              <a:t>Em organizações privadas, vemos a implementação de modelos de gestão na TI baseados no COBIT e no ITIL como os principais exemplos desse tipo de iniciativa. Já na esfera da administração pública federal, a busca por observar a Instrução Normativa No. 04 da Secretaria de Logística e Tecnologia (SLTI) do Ministério do Ministério do Planejamento, Orçamento e Gestão promove a fixação de procedimentos e de critérios de mensuração dos serviços prestados incluindo métricas, indicadores e valores.</a:t>
            </a:r>
          </a:p>
          <a:p>
            <a:pPr marL="216000" indent="-216000">
              <a:lnSpc>
                <a:spcPct val="100000"/>
              </a:lnSpc>
            </a:pPr>
            <a:r>
              <a:rPr lang="pt-BR" sz="2000" b="0" strike="noStrike" spc="-1">
                <a:latin typeface="Arial"/>
              </a:rPr>
              <a:t>O Tribunal de Contas da União (TCU) cita especificamente a técnica de Análise de Pontos de Função (APF) - item 9.4.1.1, TC-006.030/2007-4, Acórdão n° 1.999/2007-TCU-Plenário e item 9.2.2.2, TC-019.998/2007-7, Acórdão n° 2.024/2007-TCU-Plenário. Os principais bancos, administradoras de cartão de crédito, empresas de telecomunicações e empresas aéreas também tem utilizado a APF como meio para medir os resultados entregues por demandas e projetos de desenvolvimento e manutenção de sistemas principalmente, mas não exclusivamente, para fins de medição de contratos. </a:t>
            </a:r>
          </a:p>
          <a:p>
            <a:pPr marL="216000" indent="-216000">
              <a:lnSpc>
                <a:spcPct val="100000"/>
              </a:lnSpc>
            </a:pPr>
            <a:endParaRPr lang="pt-BR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pt-BR" sz="2000" b="1" strike="noStrike" spc="-1">
                <a:latin typeface="Arial"/>
              </a:rPr>
              <a:t>OBJETIVO</a:t>
            </a:r>
            <a:r>
              <a:rPr lang="pt-BR" sz="2000" b="0" strike="noStrike" spc="-1">
                <a:latin typeface="Arial"/>
              </a:rPr>
              <a:t> </a:t>
            </a:r>
            <a:br/>
            <a:r>
              <a:rPr lang="pt-BR" sz="2000" b="0" strike="noStrike" spc="-1">
                <a:latin typeface="Arial"/>
              </a:rPr>
              <a:t>O objetivo deste curso de Análise de Pontos de Função é ensinar a medir (e também estimar) o tamanho funcional de um software, abordando todo o processo de contagem de pontos de função conforme o </a:t>
            </a:r>
            <a:r>
              <a:rPr lang="pt-BR" sz="2000" b="0" u="sng" strike="noStrike" spc="-1">
                <a:solidFill>
                  <a:srgbClr val="000000"/>
                </a:solidFill>
                <a:uFillTx/>
                <a:latin typeface="Arial"/>
                <a:hlinkClick r:id="rId3"/>
              </a:rPr>
              <a:t>IFPUG</a:t>
            </a: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 (organização responsável pela padronização da APF) e considerações relativas à estimativa de tamanho e esforço principalmente.</a:t>
            </a:r>
            <a:endParaRPr lang="pt-BR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CustomShape 1"/>
          <p:cNvSpPr/>
          <p:nvPr/>
        </p:nvSpPr>
        <p:spPr>
          <a:xfrm>
            <a:off x="0" y="9723458"/>
            <a:ext cx="7103713" cy="189956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0520" tIns="0" rIns="20520" bIns="0" anchor="b">
            <a:noAutofit/>
          </a:bodyPr>
          <a:lstStyle/>
          <a:p>
            <a:pPr algn="ctr">
              <a:lnSpc>
                <a:spcPct val="100000"/>
              </a:lnSpc>
            </a:pPr>
            <a:fld id="{BF24F02F-0045-44AF-9ED3-703772132E5F}" type="slidenum">
              <a:rPr lang="pt-BR" sz="800" b="0" i="1" strike="noStrike" spc="-1">
                <a:solidFill>
                  <a:srgbClr val="000000"/>
                </a:solidFill>
                <a:latin typeface="Arial Black"/>
                <a:ea typeface="MS PGothic"/>
              </a:rPr>
              <a:t>9</a:t>
            </a:fld>
            <a:endParaRPr lang="pt-BR" sz="800" b="0" strike="noStrike" spc="-1">
              <a:latin typeface="Arial"/>
            </a:endParaRPr>
          </a:p>
        </p:txBody>
      </p:sp>
      <p:sp>
        <p:nvSpPr>
          <p:cNvPr id="1365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57163" y="776288"/>
            <a:ext cx="6797675" cy="3824287"/>
          </a:xfrm>
          <a:prstGeom prst="rect">
            <a:avLst/>
          </a:prstGeom>
        </p:spPr>
      </p:sp>
      <p:sp>
        <p:nvSpPr>
          <p:cNvPr id="1366" name="PlaceHolder 3"/>
          <p:cNvSpPr>
            <a:spLocks noGrp="1"/>
          </p:cNvSpPr>
          <p:nvPr>
            <p:ph type="body"/>
          </p:nvPr>
        </p:nvSpPr>
        <p:spPr>
          <a:xfrm>
            <a:off x="721244" y="4705543"/>
            <a:ext cx="5640598" cy="4984529"/>
          </a:xfrm>
          <a:prstGeom prst="rect">
            <a:avLst/>
          </a:prstGeom>
        </p:spPr>
        <p:txBody>
          <a:bodyPr lIns="99720" tIns="50040" rIns="99720" bIns="50040"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pt-BR" sz="2000" b="1" strike="noStrike" spc="-1">
                <a:latin typeface="Arial"/>
              </a:rPr>
              <a:t>MOTIVAÇÃO</a:t>
            </a:r>
            <a:endParaRPr lang="pt-BR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pt-BR" sz="2000" b="0" strike="noStrike" spc="-1">
                <a:latin typeface="Arial"/>
              </a:rPr>
              <a:t>As organizações brasileiras que contratam serviços de desenvolvimento e manutenção de sistemas, passado um período de mais de uma década em que a remuneração desses serviços é feita com base na medição do trabalho, vive uma tendência onde a medição passa a ser feita pelos resultados desse trabalho. Isso é a consequência de iniciativas visando a racionalização do uso dos recursos investidos em TI e a melhoria do retorno sobre o investimento (ROI) percebido.</a:t>
            </a:r>
          </a:p>
          <a:p>
            <a:pPr marL="216000" indent="-216000">
              <a:lnSpc>
                <a:spcPct val="100000"/>
              </a:lnSpc>
            </a:pPr>
            <a:r>
              <a:rPr lang="pt-BR" sz="2000" b="0" strike="noStrike" spc="-1">
                <a:latin typeface="Arial"/>
              </a:rPr>
              <a:t>Em organizações privadas, vemos a implementação de modelos de gestão na TI baseados no COBIT e no ITIL como os principais exemplos desse tipo de iniciativa. Já na esfera da administração pública federal, a busca por observar a Instrução Normativa No. 04 da Secretaria de Logística e Tecnologia (SLTI) do Ministério do Ministério do Planejamento, Orçamento e Gestão promove a fixação de procedimentos e de critérios de mensuração dos serviços prestados incluindo métricas, indicadores e valores.</a:t>
            </a:r>
          </a:p>
          <a:p>
            <a:pPr marL="216000" indent="-216000">
              <a:lnSpc>
                <a:spcPct val="100000"/>
              </a:lnSpc>
            </a:pPr>
            <a:r>
              <a:rPr lang="pt-BR" sz="2000" b="0" strike="noStrike" spc="-1">
                <a:latin typeface="Arial"/>
              </a:rPr>
              <a:t>O Tribunal de Contas da União (TCU) cita especificamente a técnica de Análise de Pontos de Função (APF) - item 9.4.1.1, TC-006.030/2007-4, Acórdão n° 1.999/2007-TCU-Plenário e item 9.2.2.2, TC-019.998/2007-7, Acórdão n° 2.024/2007-TCU-Plenário. Os principais bancos, administradoras de cartão de crédito, empresas de telecomunicações e empresas aéreas também tem utilizado a APF como meio para medir os resultados entregues por demandas e projetos de desenvolvimento e manutenção de sistemas principalmente, mas não exclusivamente, para fins de medição de contratos. </a:t>
            </a:r>
          </a:p>
          <a:p>
            <a:pPr marL="216000" indent="-216000">
              <a:lnSpc>
                <a:spcPct val="100000"/>
              </a:lnSpc>
            </a:pPr>
            <a:endParaRPr lang="pt-BR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pt-BR" sz="2000" b="1" strike="noStrike" spc="-1">
                <a:latin typeface="Arial"/>
              </a:rPr>
              <a:t>OBJETIVO</a:t>
            </a:r>
            <a:r>
              <a:rPr lang="pt-BR" sz="2000" b="0" strike="noStrike" spc="-1">
                <a:latin typeface="Arial"/>
              </a:rPr>
              <a:t> </a:t>
            </a:r>
            <a:br/>
            <a:r>
              <a:rPr lang="pt-BR" sz="2000" b="0" strike="noStrike" spc="-1">
                <a:latin typeface="Arial"/>
              </a:rPr>
              <a:t>O objetivo deste curso de Análise de Pontos de Função é ensinar a medir (e também estimar) o tamanho funcional de um software, abordando todo o processo de contagem de pontos de função conforme o </a:t>
            </a:r>
            <a:r>
              <a:rPr lang="pt-BR" sz="2000" b="0" u="sng" strike="noStrike" spc="-1">
                <a:solidFill>
                  <a:srgbClr val="000000"/>
                </a:solidFill>
                <a:uFillTx/>
                <a:latin typeface="Arial"/>
                <a:hlinkClick r:id="rId3"/>
              </a:rPr>
              <a:t>IFPUG</a:t>
            </a: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 (organização responsável pela padronização da APF) e considerações relativas à estimativa de tamanho e esforço principalmente.</a:t>
            </a:r>
            <a:endParaRPr lang="pt-BR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1513" y="1143000"/>
            <a:ext cx="5499100" cy="3094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AFB08-6DB6-7248-94D0-5CCF44FB5816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12220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1513" y="1143000"/>
            <a:ext cx="5499100" cy="3094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AFB08-6DB6-7248-94D0-5CCF44FB5816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4340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/>
              <a:t>© FATTO Consultoria e Sistemas – www.fattocs.com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8303-E7EF-7F40-80EA-8B58AAEDD0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1915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/>
              <a:t>© FATTO Consultoria e Sistemas – www.fattocs.com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8303-E7EF-7F40-80EA-8B58AAEDD0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4833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/>
              <a:t>© FATTO Consultoria e Sistemas – www.fattocs.com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8303-E7EF-7F40-80EA-8B58AAEDD0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633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008000"/>
            <a:ext cx="11893103" cy="5589352"/>
          </a:xfrm>
        </p:spPr>
        <p:txBody>
          <a:bodyPr/>
          <a:lstStyle>
            <a:lvl1pPr>
              <a:defRPr>
                <a:latin typeface="Gadugi" panose="020B0502040204020203" pitchFamily="34" charset="0"/>
              </a:defRPr>
            </a:lvl1pPr>
            <a:lvl2pPr>
              <a:defRPr>
                <a:latin typeface="Gadugi" panose="020B0502040204020203" pitchFamily="34" charset="0"/>
              </a:defRPr>
            </a:lvl2pPr>
            <a:lvl3pPr>
              <a:defRPr>
                <a:latin typeface="Gadugi" panose="020B0502040204020203" pitchFamily="34" charset="0"/>
              </a:defRPr>
            </a:lvl3pPr>
            <a:lvl4pPr>
              <a:defRPr>
                <a:latin typeface="Gadugi" panose="020B0502040204020203" pitchFamily="34" charset="0"/>
              </a:defRPr>
            </a:lvl4pPr>
            <a:lvl5pPr>
              <a:defRPr>
                <a:latin typeface="Gadugi" panose="020B0502040204020203" pitchFamily="34" charset="0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0190769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/>
            <a:r>
              <a:rPr lang="en-US" dirty="0" err="1"/>
              <a:t>Título</a:t>
            </a:r>
            <a:endParaRPr lang="en-US" dirty="0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238523" y="6626225"/>
            <a:ext cx="953477" cy="217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0074F-BAC4-1B44-9C1F-2499F07ACFE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7FAD0B60-B398-4A12-9034-29B61EA495D9}"/>
              </a:ext>
            </a:extLst>
          </p:cNvPr>
          <p:cNvSpPr/>
          <p:nvPr userDrawn="1"/>
        </p:nvSpPr>
        <p:spPr>
          <a:xfrm>
            <a:off x="0" y="6575278"/>
            <a:ext cx="4981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/>
              <a:t>© FATTO Consultoria e Sistemas - www.fattocs.com</a:t>
            </a:r>
          </a:p>
        </p:txBody>
      </p:sp>
    </p:spTree>
    <p:extLst>
      <p:ext uri="{BB962C8B-B14F-4D97-AF65-F5344CB8AC3E}">
        <p14:creationId xmlns:p14="http://schemas.microsoft.com/office/powerpoint/2010/main" val="1296854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9B1B030-CC4B-459F-B91F-E7D75F92D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364852" cy="9509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91107AB-BDA9-447A-8932-7E665DCAC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50976"/>
            <a:ext cx="12192000" cy="5541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5B5D8C3-65A9-4B04-9BF7-7A8678B029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38526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(C) FATTO Consultoria e Sistemas</a:t>
            </a:r>
            <a:endParaRPr lang="pt-BR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317942B-B411-43F6-A188-C2A7D91DB4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93336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8101843-1665-4ABE-83E5-C5D8EA2D0B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08303-E7EF-7F40-80EA-8B58AAEDD0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356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38526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© FATTO Consultoria e Sistemas – www.fattocs.com</a:t>
            </a:r>
            <a:endParaRPr lang="pt-BR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93336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08303-E7EF-7F40-80EA-8B58AAEDD0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1648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/>
              <a:t>© FATTO Consultoria e Sistemas – www.fattocs.com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8303-E7EF-7F40-80EA-8B58AAEDD0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2588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/>
              <a:t>© FATTO Consultoria e Sistemas – www.fattocs.com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8303-E7EF-7F40-80EA-8B58AAEDD0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5353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/>
              <a:t>© FATTO Consultoria e Sistemas – www.fattocs.com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8303-E7EF-7F40-80EA-8B58AAEDD0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0451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/>
              <a:t>© FATTO Consultoria e Sistemas – www.fattocs.com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8303-E7EF-7F40-80EA-8B58AAEDD0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8039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/>
              <a:t>© FATTO Consultoria e Sistemas – www.fattocs.com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8303-E7EF-7F40-80EA-8B58AAEDD0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8668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/>
              <a:t>© FATTO Consultoria e Sistemas – www.fattocs.com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8303-E7EF-7F40-80EA-8B58AAEDD0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5858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/>
              <a:t>© FATTO Consultoria e Sistemas – www.fattocs.com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08303-E7EF-7F40-80EA-8B58AAEDD0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6474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10364852" cy="950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950976"/>
            <a:ext cx="12192000" cy="5541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38526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© FATTO Consultoria e Sistemas – www.fattocs.com</a:t>
            </a:r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93336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08303-E7EF-7F40-80EA-8B58AAEDD090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4852" y="185738"/>
            <a:ext cx="1635124" cy="76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352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411163" indent="-400050" algn="l" defTabSz="914400" rtl="0" eaLnBrk="1" latinLnBrk="0" hangingPunct="1">
        <a:lnSpc>
          <a:spcPct val="90000"/>
        </a:lnSpc>
        <a:spcBef>
          <a:spcPts val="1000"/>
        </a:spcBef>
        <a:buFont typeface="Wingdings" charset="2"/>
        <a:buChar char="q"/>
        <a:tabLst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762000" indent="-315913" algn="l" defTabSz="914400" rtl="0" eaLnBrk="1" latinLnBrk="0" hangingPunct="1">
        <a:lnSpc>
          <a:spcPct val="90000"/>
        </a:lnSpc>
        <a:spcBef>
          <a:spcPts val="500"/>
        </a:spcBef>
        <a:buFont typeface="Wingdings" charset="2"/>
        <a:buChar char="§"/>
        <a:tabLst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http://www.fattocs.com.br/blog/wp-content/plugins/social-profiles-widget/images/default/Facebook_32x32.png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hyperlink" Target="http://youtube.com/user/fattoc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http://www.fattocs.com.br/blog/wp-content/plugins/social-profiles-widget/images/default/Twitter_32x32.png" TargetMode="External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image" Target="http://www.fattocs.com.br/blog/wp-content/plugins/social-profiles-widget/images/default/Linkedin_32x32.png" TargetMode="External"/><Relationship Id="rId4" Type="http://schemas.openxmlformats.org/officeDocument/2006/relationships/image" Target="http://www.fattocs.com.br/blog/wp-content/plugins/social-profiles-widget/images/default/Youtube_32x32.png" TargetMode="External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bit.ly/3p3YNYn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agilemanifesto.org/iso/ptbr/manifesto.html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9"/>
          <p:cNvSpPr>
            <a:spLocks/>
          </p:cNvSpPr>
          <p:nvPr/>
        </p:nvSpPr>
        <p:spPr bwMode="gray">
          <a:xfrm>
            <a:off x="-1588" y="-1588"/>
            <a:ext cx="12191999" cy="4940301"/>
          </a:xfrm>
          <a:custGeom>
            <a:avLst/>
            <a:gdLst>
              <a:gd name="T0" fmla="*/ 8 w 5767"/>
              <a:gd name="T1" fmla="*/ 3103 h 3128"/>
              <a:gd name="T2" fmla="*/ 2913 w 5767"/>
              <a:gd name="T3" fmla="*/ 3102 h 3128"/>
              <a:gd name="T4" fmla="*/ 3143 w 5767"/>
              <a:gd name="T5" fmla="*/ 3022 h 3128"/>
              <a:gd name="T6" fmla="*/ 3668 w 5767"/>
              <a:gd name="T7" fmla="*/ 2460 h 3128"/>
              <a:gd name="T8" fmla="*/ 4129 w 5767"/>
              <a:gd name="T9" fmla="*/ 2235 h 3128"/>
              <a:gd name="T10" fmla="*/ 5761 w 5767"/>
              <a:gd name="T11" fmla="*/ 2235 h 3128"/>
              <a:gd name="T12" fmla="*/ 5767 w 5767"/>
              <a:gd name="T13" fmla="*/ 0 h 3128"/>
              <a:gd name="T14" fmla="*/ 0 w 5767"/>
              <a:gd name="T15" fmla="*/ 1 h 3128"/>
              <a:gd name="T16" fmla="*/ 8 w 5767"/>
              <a:gd name="T17" fmla="*/ 3103 h 3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7" h="3128">
                <a:moveTo>
                  <a:pt x="8" y="3103"/>
                </a:moveTo>
                <a:lnTo>
                  <a:pt x="2913" y="3102"/>
                </a:lnTo>
                <a:cubicBezTo>
                  <a:pt x="3054" y="3102"/>
                  <a:pt x="3012" y="3128"/>
                  <a:pt x="3143" y="3022"/>
                </a:cubicBezTo>
                <a:lnTo>
                  <a:pt x="3668" y="2460"/>
                </a:lnTo>
                <a:cubicBezTo>
                  <a:pt x="3832" y="2329"/>
                  <a:pt x="3809" y="2215"/>
                  <a:pt x="4129" y="2235"/>
                </a:cubicBezTo>
                <a:lnTo>
                  <a:pt x="5761" y="2235"/>
                </a:lnTo>
                <a:lnTo>
                  <a:pt x="5767" y="0"/>
                </a:lnTo>
                <a:lnTo>
                  <a:pt x="0" y="1"/>
                </a:lnTo>
                <a:lnTo>
                  <a:pt x="8" y="3103"/>
                </a:lnTo>
                <a:close/>
              </a:path>
            </a:pathLst>
          </a:custGeom>
          <a:solidFill>
            <a:srgbClr val="C51327">
              <a:alpha val="89999"/>
            </a:srgbClr>
          </a:solidFill>
          <a:ln>
            <a:noFill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" name="Freeform 39"/>
          <p:cNvSpPr>
            <a:spLocks/>
          </p:cNvSpPr>
          <p:nvPr/>
        </p:nvSpPr>
        <p:spPr bwMode="gray">
          <a:xfrm>
            <a:off x="1" y="6346826"/>
            <a:ext cx="12192000" cy="511175"/>
          </a:xfrm>
          <a:custGeom>
            <a:avLst/>
            <a:gdLst>
              <a:gd name="T0" fmla="*/ 5745 w 5752"/>
              <a:gd name="T1" fmla="*/ 9 h 444"/>
              <a:gd name="T2" fmla="*/ 2449 w 5752"/>
              <a:gd name="T3" fmla="*/ 8 h 444"/>
              <a:gd name="T4" fmla="*/ 2347 w 5752"/>
              <a:gd name="T5" fmla="*/ 14 h 444"/>
              <a:gd name="T6" fmla="*/ 2174 w 5752"/>
              <a:gd name="T7" fmla="*/ 93 h 444"/>
              <a:gd name="T8" fmla="*/ 2046 w 5752"/>
              <a:gd name="T9" fmla="*/ 127 h 444"/>
              <a:gd name="T10" fmla="*/ 0 w 5752"/>
              <a:gd name="T11" fmla="*/ 119 h 444"/>
              <a:gd name="T12" fmla="*/ 0 w 5752"/>
              <a:gd name="T13" fmla="*/ 444 h 444"/>
              <a:gd name="T14" fmla="*/ 3601 w 5752"/>
              <a:gd name="T15" fmla="*/ 444 h 444"/>
              <a:gd name="T16" fmla="*/ 3672 w 5752"/>
              <a:gd name="T17" fmla="*/ 424 h 444"/>
              <a:gd name="T18" fmla="*/ 3883 w 5752"/>
              <a:gd name="T19" fmla="*/ 331 h 444"/>
              <a:gd name="T20" fmla="*/ 3985 w 5752"/>
              <a:gd name="T21" fmla="*/ 325 h 444"/>
              <a:gd name="T22" fmla="*/ 5752 w 5752"/>
              <a:gd name="T23" fmla="*/ 325 h 444"/>
              <a:gd name="T24" fmla="*/ 5745 w 5752"/>
              <a:gd name="T25" fmla="*/ 9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752" h="444">
                <a:moveTo>
                  <a:pt x="5745" y="9"/>
                </a:moveTo>
                <a:lnTo>
                  <a:pt x="2449" y="8"/>
                </a:lnTo>
                <a:cubicBezTo>
                  <a:pt x="2309" y="8"/>
                  <a:pt x="2404" y="0"/>
                  <a:pt x="2347" y="14"/>
                </a:cubicBezTo>
                <a:lnTo>
                  <a:pt x="2174" y="93"/>
                </a:lnTo>
                <a:cubicBezTo>
                  <a:pt x="2124" y="112"/>
                  <a:pt x="2142" y="120"/>
                  <a:pt x="2046" y="127"/>
                </a:cubicBezTo>
                <a:cubicBezTo>
                  <a:pt x="1076" y="125"/>
                  <a:pt x="0" y="119"/>
                  <a:pt x="0" y="119"/>
                </a:cubicBezTo>
                <a:lnTo>
                  <a:pt x="0" y="444"/>
                </a:lnTo>
                <a:lnTo>
                  <a:pt x="3601" y="444"/>
                </a:lnTo>
                <a:lnTo>
                  <a:pt x="3672" y="424"/>
                </a:lnTo>
                <a:lnTo>
                  <a:pt x="3883" y="331"/>
                </a:lnTo>
                <a:lnTo>
                  <a:pt x="3985" y="325"/>
                </a:lnTo>
                <a:lnTo>
                  <a:pt x="5752" y="325"/>
                </a:lnTo>
                <a:lnTo>
                  <a:pt x="5745" y="9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" name="Freeform 28"/>
          <p:cNvSpPr>
            <a:spLocks/>
          </p:cNvSpPr>
          <p:nvPr/>
        </p:nvSpPr>
        <p:spPr bwMode="gray">
          <a:xfrm>
            <a:off x="-34889" y="88900"/>
            <a:ext cx="12226889" cy="4274593"/>
          </a:xfrm>
          <a:custGeom>
            <a:avLst/>
            <a:gdLst>
              <a:gd name="T0" fmla="*/ 8 w 5767"/>
              <a:gd name="T1" fmla="*/ 2730 h 2730"/>
              <a:gd name="T2" fmla="*/ 3040 w 5767"/>
              <a:gd name="T3" fmla="*/ 2726 h 2730"/>
              <a:gd name="T4" fmla="*/ 3347 w 5767"/>
              <a:gd name="T5" fmla="*/ 2630 h 2730"/>
              <a:gd name="T6" fmla="*/ 3795 w 5767"/>
              <a:gd name="T7" fmla="*/ 2170 h 2730"/>
              <a:gd name="T8" fmla="*/ 4115 w 5767"/>
              <a:gd name="T9" fmla="*/ 2080 h 2730"/>
              <a:gd name="T10" fmla="*/ 5760 w 5767"/>
              <a:gd name="T11" fmla="*/ 2093 h 2730"/>
              <a:gd name="T12" fmla="*/ 5767 w 5767"/>
              <a:gd name="T13" fmla="*/ 0 h 2730"/>
              <a:gd name="T14" fmla="*/ 0 w 5767"/>
              <a:gd name="T15" fmla="*/ 1 h 2730"/>
              <a:gd name="T16" fmla="*/ 8 w 5767"/>
              <a:gd name="T17" fmla="*/ 2730 h 2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7" h="2730">
                <a:moveTo>
                  <a:pt x="8" y="2730"/>
                </a:moveTo>
                <a:lnTo>
                  <a:pt x="3040" y="2726"/>
                </a:lnTo>
                <a:cubicBezTo>
                  <a:pt x="3181" y="2726"/>
                  <a:pt x="3224" y="2728"/>
                  <a:pt x="3347" y="2630"/>
                </a:cubicBezTo>
                <a:lnTo>
                  <a:pt x="3795" y="2170"/>
                </a:lnTo>
                <a:cubicBezTo>
                  <a:pt x="3923" y="2078"/>
                  <a:pt x="3942" y="2074"/>
                  <a:pt x="4115" y="2080"/>
                </a:cubicBezTo>
                <a:lnTo>
                  <a:pt x="5760" y="2093"/>
                </a:lnTo>
                <a:lnTo>
                  <a:pt x="5767" y="0"/>
                </a:lnTo>
                <a:lnTo>
                  <a:pt x="0" y="1"/>
                </a:lnTo>
                <a:lnTo>
                  <a:pt x="8" y="273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>
                  <a:alpha val="89999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" name="Freeform 37"/>
          <p:cNvSpPr>
            <a:spLocks/>
          </p:cNvSpPr>
          <p:nvPr/>
        </p:nvSpPr>
        <p:spPr bwMode="gray">
          <a:xfrm>
            <a:off x="-3176" y="4575493"/>
            <a:ext cx="12160286" cy="511175"/>
          </a:xfrm>
          <a:custGeom>
            <a:avLst/>
            <a:gdLst>
              <a:gd name="T0" fmla="*/ 5745 w 5752"/>
              <a:gd name="T1" fmla="*/ 9 h 444"/>
              <a:gd name="T2" fmla="*/ 2449 w 5752"/>
              <a:gd name="T3" fmla="*/ 8 h 444"/>
              <a:gd name="T4" fmla="*/ 2347 w 5752"/>
              <a:gd name="T5" fmla="*/ 14 h 444"/>
              <a:gd name="T6" fmla="*/ 2174 w 5752"/>
              <a:gd name="T7" fmla="*/ 93 h 444"/>
              <a:gd name="T8" fmla="*/ 2046 w 5752"/>
              <a:gd name="T9" fmla="*/ 127 h 444"/>
              <a:gd name="T10" fmla="*/ 0 w 5752"/>
              <a:gd name="T11" fmla="*/ 119 h 444"/>
              <a:gd name="T12" fmla="*/ 0 w 5752"/>
              <a:gd name="T13" fmla="*/ 444 h 444"/>
              <a:gd name="T14" fmla="*/ 3601 w 5752"/>
              <a:gd name="T15" fmla="*/ 444 h 444"/>
              <a:gd name="T16" fmla="*/ 3672 w 5752"/>
              <a:gd name="T17" fmla="*/ 424 h 444"/>
              <a:gd name="T18" fmla="*/ 3883 w 5752"/>
              <a:gd name="T19" fmla="*/ 331 h 444"/>
              <a:gd name="T20" fmla="*/ 3985 w 5752"/>
              <a:gd name="T21" fmla="*/ 325 h 444"/>
              <a:gd name="T22" fmla="*/ 5752 w 5752"/>
              <a:gd name="T23" fmla="*/ 325 h 444"/>
              <a:gd name="T24" fmla="*/ 5745 w 5752"/>
              <a:gd name="T25" fmla="*/ 9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752" h="444">
                <a:moveTo>
                  <a:pt x="5745" y="9"/>
                </a:moveTo>
                <a:lnTo>
                  <a:pt x="2449" y="8"/>
                </a:lnTo>
                <a:cubicBezTo>
                  <a:pt x="2309" y="8"/>
                  <a:pt x="2404" y="0"/>
                  <a:pt x="2347" y="14"/>
                </a:cubicBezTo>
                <a:lnTo>
                  <a:pt x="2174" y="93"/>
                </a:lnTo>
                <a:cubicBezTo>
                  <a:pt x="2124" y="112"/>
                  <a:pt x="2142" y="120"/>
                  <a:pt x="2046" y="127"/>
                </a:cubicBezTo>
                <a:cubicBezTo>
                  <a:pt x="1076" y="125"/>
                  <a:pt x="0" y="119"/>
                  <a:pt x="0" y="119"/>
                </a:cubicBezTo>
                <a:lnTo>
                  <a:pt x="0" y="444"/>
                </a:lnTo>
                <a:lnTo>
                  <a:pt x="3601" y="444"/>
                </a:lnTo>
                <a:lnTo>
                  <a:pt x="3672" y="424"/>
                </a:lnTo>
                <a:lnTo>
                  <a:pt x="3883" y="331"/>
                </a:lnTo>
                <a:lnTo>
                  <a:pt x="3985" y="325"/>
                </a:lnTo>
                <a:lnTo>
                  <a:pt x="5752" y="325"/>
                </a:lnTo>
                <a:lnTo>
                  <a:pt x="5745" y="9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21" name="Imagem 7" descr="Logo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43750" y="237936"/>
            <a:ext cx="1931111" cy="8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13C7AF-ED8F-9947-94E3-73FCF20B1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E54466-A705-BD4C-BAE4-A04344B93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dirty="0"/>
              <a:t>© FATTO Consultoria e Sistemas – www.fattocs.com</a:t>
            </a:r>
          </a:p>
        </p:txBody>
      </p:sp>
      <p:sp>
        <p:nvSpPr>
          <p:cNvPr id="10" name="Rectangle 15"/>
          <p:cNvSpPr txBox="1">
            <a:spLocks noChangeArrowheads="1"/>
          </p:cNvSpPr>
          <p:nvPr/>
        </p:nvSpPr>
        <p:spPr bwMode="auto">
          <a:xfrm>
            <a:off x="1298713" y="4739415"/>
            <a:ext cx="69839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0" rIns="91440" bIns="7200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ahoma" pitchFamily="34" charset="0"/>
                <a:ea typeface="MS PGothic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ahoma" pitchFamily="34" charset="0"/>
                <a:ea typeface="MS PGothic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ahoma" pitchFamily="34" charset="0"/>
                <a:ea typeface="MS PGothic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ahoma" pitchFamily="34" charset="0"/>
                <a:ea typeface="MS PGothic" pitchFamily="34" charset="-128"/>
                <a:cs typeface="MS PGothic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 Black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 Black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 Black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 Black" pitchFamily="34" charset="0"/>
              </a:defRPr>
            </a:lvl9pPr>
          </a:lstStyle>
          <a:p>
            <a:endParaRPr lang="pt-BR" sz="2800" dirty="0">
              <a:latin typeface="Bebas Neue" pitchFamily="2" charset="77"/>
            </a:endParaRPr>
          </a:p>
          <a:p>
            <a:r>
              <a:rPr lang="pt-BR" sz="2800" dirty="0">
                <a:latin typeface="Bebas Neue" pitchFamily="2" charset="77"/>
              </a:rPr>
              <a:t>Apresentador: Guilherme Siqueira Simões</a:t>
            </a:r>
            <a:endParaRPr lang="en-US" sz="2800" dirty="0">
              <a:latin typeface="Bebas Neue" pitchFamily="2" charset="77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94695D4-A5BC-45CD-97D9-E935C330156C}"/>
              </a:ext>
            </a:extLst>
          </p:cNvPr>
          <p:cNvSpPr txBox="1"/>
          <p:nvPr/>
        </p:nvSpPr>
        <p:spPr>
          <a:xfrm>
            <a:off x="7855242" y="3855093"/>
            <a:ext cx="43770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 Black" panose="020B0A04020102020204" pitchFamily="34" charset="0"/>
              </a:rPr>
              <a:t>21 de dezembro de 2020</a:t>
            </a:r>
          </a:p>
          <a:p>
            <a:r>
              <a:rPr lang="pt-BR" sz="2400" dirty="0">
                <a:latin typeface="Arial Black" panose="020B0A04020102020204" pitchFamily="34" charset="0"/>
              </a:rPr>
              <a:t>às 13 horas</a:t>
            </a:r>
          </a:p>
        </p:txBody>
      </p:sp>
      <p:sp>
        <p:nvSpPr>
          <p:cNvPr id="14" name="Rectangle 15">
            <a:extLst>
              <a:ext uri="{FF2B5EF4-FFF2-40B4-BE49-F238E27FC236}">
                <a16:creationId xmlns:a16="http://schemas.microsoft.com/office/drawing/2014/main" id="{F9A2B652-87B0-4BE6-B560-15007C684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950" y="393768"/>
            <a:ext cx="10572782" cy="2601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0" rIns="91440" bIns="7200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ahoma" pitchFamily="34" charset="0"/>
                <a:ea typeface="MS PGothic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ahoma" pitchFamily="34" charset="0"/>
                <a:ea typeface="MS PGothic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ahoma" pitchFamily="34" charset="0"/>
                <a:ea typeface="MS PGothic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Tahoma" pitchFamily="34" charset="0"/>
                <a:ea typeface="MS PGothic" pitchFamily="34" charset="-128"/>
                <a:cs typeface="MS PGothic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 Black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 Black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 Black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66"/>
                </a:solidFill>
                <a:latin typeface="Arial Black" pitchFamily="34" charset="0"/>
              </a:defRPr>
            </a:lvl9pPr>
          </a:lstStyle>
          <a:p>
            <a:endParaRPr lang="pt-BR" dirty="0">
              <a:latin typeface="Bebas Neue" pitchFamily="2" charset="77"/>
            </a:endParaRPr>
          </a:p>
          <a:p>
            <a:r>
              <a:rPr lang="pt-BR" dirty="0">
                <a:latin typeface="Bebas Neue" pitchFamily="2" charset="77"/>
              </a:rPr>
              <a:t>Testes de software em processos ágeis</a:t>
            </a:r>
            <a:endParaRPr lang="en-US" dirty="0">
              <a:latin typeface="Bebas Neue" pitchFamily="2" charset="77"/>
            </a:endParaRPr>
          </a:p>
        </p:txBody>
      </p:sp>
      <p:pic>
        <p:nvPicPr>
          <p:cNvPr id="13" name="Imagem 12" descr="Homem sorrindo com camisa azul&#10;&#10;Descrição gerada automaticamente">
            <a:extLst>
              <a:ext uri="{FF2B5EF4-FFF2-40B4-BE49-F238E27FC236}">
                <a16:creationId xmlns:a16="http://schemas.microsoft.com/office/drawing/2014/main" id="{98419112-646B-4FB5-96EC-BFA28AC5A2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1852" y="4955677"/>
            <a:ext cx="1382273" cy="138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26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Traduzindo Time Ágil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F08303-E7EF-7F40-80EA-8B58AAEDD090}" type="slidenum">
              <a:rPr lang="pt-BR" smtClean="0"/>
              <a:t>10</a:t>
            </a:fld>
            <a:endParaRPr lang="pt-BR"/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0" y="5450975"/>
            <a:ext cx="12192000" cy="1041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11163" indent="-4000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charset="2"/>
              <a:buChar char="q"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62000" indent="-3159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34539" y="960500"/>
            <a:ext cx="12090785" cy="5583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11163" indent="-4000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charset="2"/>
              <a:buChar char="q"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62000" indent="-3159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t-BR" dirty="0"/>
              <a:t>Em uma abordagem convencional, cada pessoa tem um papel específico: analista de requisitos, arquiteto, programador, testador, documentador, </a:t>
            </a:r>
            <a:r>
              <a:rPr lang="pt-BR" dirty="0" err="1"/>
              <a:t>etc</a:t>
            </a:r>
            <a:endParaRPr lang="pt-BR" dirty="0"/>
          </a:p>
          <a:p>
            <a:pPr lvl="1">
              <a:lnSpc>
                <a:spcPct val="100000"/>
              </a:lnSpc>
            </a:pPr>
            <a:r>
              <a:rPr lang="pt-BR" dirty="0"/>
              <a:t>O processo induz a que cada um olhe apenas para seu quadrado</a:t>
            </a:r>
          </a:p>
          <a:p>
            <a:pPr lvl="1">
              <a:lnSpc>
                <a:spcPct val="100000"/>
              </a:lnSpc>
            </a:pPr>
            <a:r>
              <a:rPr lang="pt-BR" dirty="0"/>
              <a:t>Sendo comum o jogo de empurra “isso é problema da especificação/arquitetura/construção”</a:t>
            </a:r>
          </a:p>
          <a:p>
            <a:pPr lvl="1">
              <a:lnSpc>
                <a:spcPct val="100000"/>
              </a:lnSpc>
            </a:pPr>
            <a:endParaRPr lang="pt-BR" dirty="0"/>
          </a:p>
          <a:p>
            <a:pPr>
              <a:lnSpc>
                <a:spcPct val="100000"/>
              </a:lnSpc>
            </a:pPr>
            <a:r>
              <a:rPr lang="pt-BR" dirty="0"/>
              <a:t>Num time ágil evita-se rotular de forma diferente os seus integrantes. Todos devem estar igualmente comprometidos com a entrega. A falha de um é a falha de todos. Não existe sucesso de um, apenas sucesso de todos</a:t>
            </a:r>
          </a:p>
          <a:p>
            <a:pPr>
              <a:lnSpc>
                <a:spcPct val="100000"/>
              </a:lnSpc>
            </a:pPr>
            <a:endParaRPr lang="pt-BR" dirty="0"/>
          </a:p>
          <a:p>
            <a:pPr>
              <a:lnSpc>
                <a:spcPct val="100000"/>
              </a:lnSpc>
            </a:pPr>
            <a:r>
              <a:rPr lang="pt-BR" dirty="0"/>
              <a:t>Isso minimiza uma situação comum no desenvolvimento tradicional: o cabo de guerra entre o time de desenvolvimento e o time de testes</a:t>
            </a:r>
          </a:p>
        </p:txBody>
      </p:sp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9CBE1D2D-DB72-4FD6-AB98-A4F8794ADB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3852672" cy="365125"/>
          </a:xfrm>
        </p:spPr>
        <p:txBody>
          <a:bodyPr/>
          <a:lstStyle/>
          <a:p>
            <a:r>
              <a:rPr lang="pt-BR"/>
              <a:t>© FATTO Consultoria e Sistemas – www.fattocs.com</a:t>
            </a:r>
          </a:p>
        </p:txBody>
      </p:sp>
    </p:spTree>
    <p:extLst>
      <p:ext uri="{BB962C8B-B14F-4D97-AF65-F5344CB8AC3E}">
        <p14:creationId xmlns:p14="http://schemas.microsoft.com/office/powerpoint/2010/main" val="9521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Profissional de Testes no Desenvolvimento Ágil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F08303-E7EF-7F40-80EA-8B58AAEDD090}" type="slidenum">
              <a:rPr lang="pt-BR" smtClean="0"/>
              <a:t>11</a:t>
            </a:fld>
            <a:endParaRPr lang="pt-BR"/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0" y="5450975"/>
            <a:ext cx="12192000" cy="1041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11163" indent="-4000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charset="2"/>
              <a:buChar char="q"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62000" indent="-3159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34539" y="960500"/>
            <a:ext cx="12090785" cy="5583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11163" indent="-4000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charset="2"/>
              <a:buChar char="q"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62000" indent="-3159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t-BR" dirty="0"/>
              <a:t>Melhorar a história do usuário, identificando detalhes ausentes ou requisitos não-funcionais, formulando perguntas abertas aos representantes de negócio sobre a história do usuário, propondo formas de testá-la, e confirmando os critérios de aceite</a:t>
            </a:r>
          </a:p>
          <a:p>
            <a:pPr>
              <a:lnSpc>
                <a:spcPct val="100000"/>
              </a:lnSpc>
            </a:pPr>
            <a:r>
              <a:rPr lang="pt-BR" dirty="0"/>
              <a:t>Colaborar com os representantes de negócio para ajudá-los a criar testes de aceite adequados</a:t>
            </a:r>
          </a:p>
          <a:p>
            <a:pPr>
              <a:lnSpc>
                <a:spcPct val="100000"/>
              </a:lnSpc>
            </a:pPr>
            <a:r>
              <a:rPr lang="pt-BR" dirty="0"/>
              <a:t>Colaborar com desenvolvedores para chegar a acordos sobre a estratégia de teste, e decidir sobre as abordagens de automação de testes </a:t>
            </a:r>
          </a:p>
          <a:p>
            <a:pPr>
              <a:lnSpc>
                <a:spcPct val="100000"/>
              </a:lnSpc>
            </a:pPr>
            <a:r>
              <a:rPr lang="pt-BR" dirty="0"/>
              <a:t>Transferir e ampliar o conhecimento de testes para outros membros da equipe e influenciar o desenvolvimento do produto</a:t>
            </a:r>
          </a:p>
          <a:p>
            <a:pPr>
              <a:lnSpc>
                <a:spcPct val="100000"/>
              </a:lnSpc>
            </a:pPr>
            <a:r>
              <a:rPr lang="pt-BR" i="1" dirty="0" err="1"/>
              <a:t>Pair</a:t>
            </a:r>
            <a:r>
              <a:rPr lang="pt-BR" i="1" dirty="0"/>
              <a:t> </a:t>
            </a:r>
            <a:r>
              <a:rPr lang="pt-BR" i="1" dirty="0" err="1"/>
              <a:t>programming</a:t>
            </a:r>
            <a:r>
              <a:rPr lang="pt-BR" i="1" dirty="0"/>
              <a:t> / </a:t>
            </a:r>
            <a:r>
              <a:rPr lang="pt-BR" i="1" dirty="0" err="1"/>
              <a:t>Pair</a:t>
            </a:r>
            <a:r>
              <a:rPr lang="pt-BR" i="1" dirty="0"/>
              <a:t> </a:t>
            </a:r>
            <a:r>
              <a:rPr lang="pt-BR" i="1" dirty="0" err="1"/>
              <a:t>testing</a:t>
            </a:r>
            <a:r>
              <a:rPr lang="pt-BR" i="1" dirty="0"/>
              <a:t> </a:t>
            </a:r>
            <a:r>
              <a:rPr lang="pt-BR" dirty="0"/>
              <a:t>(XP): duplas de </a:t>
            </a:r>
            <a:r>
              <a:rPr lang="pt-BR" dirty="0" err="1"/>
              <a:t>desenvolvedor+testador</a:t>
            </a:r>
            <a:r>
              <a:rPr lang="pt-BR" dirty="0"/>
              <a:t> ou dupla de testadores </a:t>
            </a:r>
          </a:p>
          <a:p>
            <a:pPr lvl="1">
              <a:lnSpc>
                <a:spcPct val="100000"/>
              </a:lnSpc>
            </a:pPr>
            <a:r>
              <a:rPr lang="pt-BR" dirty="0"/>
              <a:t>Testadores podem estar envolvidos na depuração de código e teste de componentes</a:t>
            </a:r>
          </a:p>
        </p:txBody>
      </p:sp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9CBE1D2D-DB72-4FD6-AB98-A4F8794ADB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3852672" cy="365125"/>
          </a:xfrm>
        </p:spPr>
        <p:txBody>
          <a:bodyPr/>
          <a:lstStyle/>
          <a:p>
            <a:r>
              <a:rPr lang="pt-BR"/>
              <a:t>© FATTO Consultoria e Sistemas – www.fattocs.com</a:t>
            </a:r>
          </a:p>
        </p:txBody>
      </p:sp>
    </p:spTree>
    <p:extLst>
      <p:ext uri="{BB962C8B-B14F-4D97-AF65-F5344CB8AC3E}">
        <p14:creationId xmlns:p14="http://schemas.microsoft.com/office/powerpoint/2010/main" val="422075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Planejamento da Release (meses)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F08303-E7EF-7F40-80EA-8B58AAEDD090}" type="slidenum">
              <a:rPr lang="pt-BR" smtClean="0"/>
              <a:t>12</a:t>
            </a:fld>
            <a:endParaRPr lang="pt-BR"/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0" y="5450975"/>
            <a:ext cx="12192000" cy="1041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11163" indent="-4000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charset="2"/>
              <a:buChar char="q"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62000" indent="-3159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34539" y="960500"/>
            <a:ext cx="12090785" cy="5583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11163" indent="-4000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charset="2"/>
              <a:buChar char="q"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62000" indent="-3159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t-BR" dirty="0"/>
              <a:t>Definição das histórias de usuários testáveis, incluindo os critérios de aceite</a:t>
            </a:r>
          </a:p>
          <a:p>
            <a:pPr>
              <a:lnSpc>
                <a:spcPct val="100000"/>
              </a:lnSpc>
            </a:pPr>
            <a:r>
              <a:rPr lang="pt-BR" dirty="0"/>
              <a:t>Participação no projeto e análise do risco da qualidade</a:t>
            </a:r>
          </a:p>
          <a:p>
            <a:pPr>
              <a:lnSpc>
                <a:spcPct val="100000"/>
              </a:lnSpc>
            </a:pPr>
            <a:r>
              <a:rPr lang="pt-BR" dirty="0"/>
              <a:t>Estimativa de esforço de teste associado às histórias do usuário</a:t>
            </a:r>
          </a:p>
          <a:p>
            <a:pPr>
              <a:lnSpc>
                <a:spcPct val="100000"/>
              </a:lnSpc>
            </a:pPr>
            <a:r>
              <a:rPr lang="pt-BR" dirty="0"/>
              <a:t>Definição dos níveis necessários de teste</a:t>
            </a:r>
          </a:p>
          <a:p>
            <a:pPr>
              <a:lnSpc>
                <a:spcPct val="100000"/>
              </a:lnSpc>
            </a:pPr>
            <a:r>
              <a:rPr lang="pt-BR" dirty="0"/>
              <a:t>Planejamento do teste para a release</a:t>
            </a:r>
          </a:p>
        </p:txBody>
      </p:sp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9CBE1D2D-DB72-4FD6-AB98-A4F8794ADB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3852672" cy="365125"/>
          </a:xfrm>
        </p:spPr>
        <p:txBody>
          <a:bodyPr/>
          <a:lstStyle/>
          <a:p>
            <a:r>
              <a:rPr lang="pt-BR"/>
              <a:t>© FATTO Consultoria e Sistemas – www.fattocs.com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4ED61D7-05D0-45BA-965D-924A851717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4037" y="3598362"/>
            <a:ext cx="8791575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64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Planejamento da Sprint (semanas)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F08303-E7EF-7F40-80EA-8B58AAEDD090}" type="slidenum">
              <a:rPr lang="pt-BR" smtClean="0"/>
              <a:t>13</a:t>
            </a:fld>
            <a:endParaRPr lang="pt-BR"/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0" y="5450975"/>
            <a:ext cx="12192000" cy="1041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11163" indent="-4000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charset="2"/>
              <a:buChar char="q"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62000" indent="-3159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34539" y="836675"/>
            <a:ext cx="12090785" cy="5583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11163" indent="-4000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charset="2"/>
              <a:buChar char="q"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62000" indent="-3159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t-BR" dirty="0"/>
              <a:t>Avaliar a </a:t>
            </a:r>
            <a:r>
              <a:rPr lang="pt-BR" dirty="0" err="1"/>
              <a:t>testabilidade</a:t>
            </a:r>
            <a:r>
              <a:rPr lang="pt-BR" dirty="0"/>
              <a:t> das histórias de usuários</a:t>
            </a:r>
          </a:p>
          <a:p>
            <a:pPr>
              <a:lnSpc>
                <a:spcPct val="100000"/>
              </a:lnSpc>
            </a:pPr>
            <a:r>
              <a:rPr lang="pt-BR" dirty="0"/>
              <a:t>Criar testes de aceite para histórias de usuários</a:t>
            </a:r>
          </a:p>
          <a:p>
            <a:pPr>
              <a:lnSpc>
                <a:spcPct val="100000"/>
              </a:lnSpc>
            </a:pPr>
            <a:r>
              <a:rPr lang="pt-BR" dirty="0"/>
              <a:t>Análise detalhada de risco das histórias de usuários</a:t>
            </a:r>
          </a:p>
          <a:p>
            <a:pPr lvl="1">
              <a:lnSpc>
                <a:spcPct val="100000"/>
              </a:lnSpc>
            </a:pPr>
            <a:r>
              <a:rPr lang="pt-BR" sz="2000" dirty="0"/>
              <a:t>Esta análise pode influenciar a sequência de desenvolvimento, assim como a prioridade e profundidade do teste das funcionalidades </a:t>
            </a:r>
          </a:p>
          <a:p>
            <a:pPr>
              <a:lnSpc>
                <a:spcPct val="100000"/>
              </a:lnSpc>
            </a:pPr>
            <a:r>
              <a:rPr lang="pt-BR" dirty="0"/>
              <a:t>Dividir as histórias de usuários em tarefas (particularmente tarefas de teste)</a:t>
            </a:r>
          </a:p>
          <a:p>
            <a:pPr>
              <a:lnSpc>
                <a:spcPct val="100000"/>
              </a:lnSpc>
            </a:pPr>
            <a:r>
              <a:rPr lang="pt-BR" dirty="0"/>
              <a:t>Estimar o esforço de teste para todas as tarefas de teste</a:t>
            </a:r>
          </a:p>
          <a:p>
            <a:pPr>
              <a:lnSpc>
                <a:spcPct val="100000"/>
              </a:lnSpc>
            </a:pPr>
            <a:r>
              <a:rPr lang="pt-BR" dirty="0"/>
              <a:t>Identificar os aspectos funcionais e não funcionais do sistema a ser testado</a:t>
            </a:r>
          </a:p>
          <a:p>
            <a:pPr>
              <a:lnSpc>
                <a:spcPct val="100000"/>
              </a:lnSpc>
            </a:pPr>
            <a:r>
              <a:rPr lang="pt-BR" dirty="0"/>
              <a:t>Apoiar e participar na automação de testes nos vários níveis de testes</a:t>
            </a:r>
          </a:p>
        </p:txBody>
      </p:sp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9CBE1D2D-DB72-4FD6-AB98-A4F8794ADB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3852672" cy="365125"/>
          </a:xfrm>
        </p:spPr>
        <p:txBody>
          <a:bodyPr/>
          <a:lstStyle/>
          <a:p>
            <a:r>
              <a:rPr lang="pt-BR"/>
              <a:t>© FATTO Consultoria e Sistemas – www.fattocs.com</a:t>
            </a:r>
          </a:p>
        </p:txBody>
      </p:sp>
      <p:pic>
        <p:nvPicPr>
          <p:cNvPr id="22" name="Espaço Reservado para Conteúdo 1">
            <a:extLst>
              <a:ext uri="{FF2B5EF4-FFF2-40B4-BE49-F238E27FC236}">
                <a16:creationId xmlns:a16="http://schemas.microsoft.com/office/drawing/2014/main" id="{794A4318-F260-465F-8EB4-3B6BDD7F48B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>
          <a:xfrm>
            <a:off x="6609079" y="4371975"/>
            <a:ext cx="5223067" cy="3165495"/>
          </a:xfrm>
          <a:prstGeom prst="rect">
            <a:avLst/>
          </a:prstGeom>
          <a:ln w="3240">
            <a:noFill/>
          </a:ln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5E7FF87B-83A8-42ED-8863-9F365B86427B}"/>
              </a:ext>
            </a:extLst>
          </p:cNvPr>
          <p:cNvSpPr/>
          <p:nvPr/>
        </p:nvSpPr>
        <p:spPr>
          <a:xfrm>
            <a:off x="7667625" y="5648325"/>
            <a:ext cx="723900" cy="12001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165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Desenvolvimento da Sprint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F08303-E7EF-7F40-80EA-8B58AAEDD090}" type="slidenum">
              <a:rPr lang="pt-BR" smtClean="0"/>
              <a:t>14</a:t>
            </a:fld>
            <a:endParaRPr lang="pt-BR"/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0" y="5450975"/>
            <a:ext cx="12192000" cy="1041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11163" indent="-4000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charset="2"/>
              <a:buChar char="q"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62000" indent="-3159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34539" y="836675"/>
            <a:ext cx="12090785" cy="5583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11163" indent="-4000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charset="2"/>
              <a:buChar char="q"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62000" indent="-3159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t-BR" dirty="0"/>
              <a:t>Teste de unidade, normalmente feito pelo desenvolvedor</a:t>
            </a:r>
          </a:p>
          <a:p>
            <a:pPr>
              <a:lnSpc>
                <a:spcPct val="100000"/>
              </a:lnSpc>
            </a:pPr>
            <a:r>
              <a:rPr lang="pt-BR" dirty="0"/>
              <a:t>Testes de verificação de funcionalidades, que muitas vezes é automatizado, podem ser feitos por desenvolvedores ou testadores, e envolve testes contra os critérios de aceite da história do usuário</a:t>
            </a:r>
          </a:p>
          <a:p>
            <a:pPr>
              <a:lnSpc>
                <a:spcPct val="100000"/>
              </a:lnSpc>
            </a:pPr>
            <a:r>
              <a:rPr lang="pt-BR" dirty="0"/>
              <a:t>Rever casos de teste manuais e automatizados de iterações anteriores e atuais para selecionar casos de teste que podem ser candidatos ao teste de regressão, e para retirar casos de teste que não são mais relevantes</a:t>
            </a:r>
          </a:p>
          <a:p>
            <a:pPr>
              <a:lnSpc>
                <a:spcPct val="100000"/>
              </a:lnSpc>
            </a:pPr>
            <a:r>
              <a:rPr lang="pt-BR" dirty="0"/>
              <a:t>Testes de regressão: se reexecutam os testes de unidade automatizados e testes de verificação da funcionalidade da iteração atual e iterações anteriores, através da integração contínua </a:t>
            </a:r>
          </a:p>
        </p:txBody>
      </p:sp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9CBE1D2D-DB72-4FD6-AB98-A4F8794ADB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3852672" cy="365125"/>
          </a:xfrm>
        </p:spPr>
        <p:txBody>
          <a:bodyPr/>
          <a:lstStyle/>
          <a:p>
            <a:r>
              <a:rPr lang="pt-BR"/>
              <a:t>© FATTO Consultoria e Sistemas – www.fattocs.com</a:t>
            </a:r>
          </a:p>
        </p:txBody>
      </p:sp>
      <p:pic>
        <p:nvPicPr>
          <p:cNvPr id="22" name="Espaço Reservado para Conteúdo 1">
            <a:extLst>
              <a:ext uri="{FF2B5EF4-FFF2-40B4-BE49-F238E27FC236}">
                <a16:creationId xmlns:a16="http://schemas.microsoft.com/office/drawing/2014/main" id="{794A4318-F260-465F-8EB4-3B6BDD7F48B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>
          <a:xfrm>
            <a:off x="6609079" y="4371975"/>
            <a:ext cx="5223067" cy="3165495"/>
          </a:xfrm>
          <a:prstGeom prst="rect">
            <a:avLst/>
          </a:prstGeom>
          <a:ln w="3240">
            <a:noFill/>
          </a:ln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5E7FF87B-83A8-42ED-8863-9F365B86427B}"/>
              </a:ext>
            </a:extLst>
          </p:cNvPr>
          <p:cNvSpPr/>
          <p:nvPr/>
        </p:nvSpPr>
        <p:spPr>
          <a:xfrm>
            <a:off x="9182099" y="5362575"/>
            <a:ext cx="1279651" cy="14859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612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Revisão da Sprint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F08303-E7EF-7F40-80EA-8B58AAEDD090}" type="slidenum">
              <a:rPr lang="pt-BR" smtClean="0"/>
              <a:t>15</a:t>
            </a:fld>
            <a:endParaRPr lang="pt-BR"/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0" y="5450975"/>
            <a:ext cx="12192000" cy="1041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11163" indent="-4000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charset="2"/>
              <a:buChar char="q"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62000" indent="-3159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34539" y="836675"/>
            <a:ext cx="12090785" cy="5583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11163" indent="-4000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charset="2"/>
              <a:buChar char="q"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62000" indent="-3159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t-BR" dirty="0"/>
              <a:t>Testes de validação de funcionalidades, que normalmente é manual e pode envolver desenvolvedores, testadores e stakeholders que trabalham de forma colaborativa para determinar se a funcionalidade está apta para uso, para ter visibilidade do progresso realizado e receber feedback real dos stakeholders</a:t>
            </a:r>
          </a:p>
        </p:txBody>
      </p:sp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9CBE1D2D-DB72-4FD6-AB98-A4F8794ADB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3852672" cy="365125"/>
          </a:xfrm>
        </p:spPr>
        <p:txBody>
          <a:bodyPr/>
          <a:lstStyle/>
          <a:p>
            <a:r>
              <a:rPr lang="pt-BR"/>
              <a:t>© FATTO Consultoria e Sistemas – www.fattocs.com</a:t>
            </a:r>
          </a:p>
        </p:txBody>
      </p:sp>
      <p:pic>
        <p:nvPicPr>
          <p:cNvPr id="9" name="Espaço Reservado para Conteúdo 1">
            <a:extLst>
              <a:ext uri="{FF2B5EF4-FFF2-40B4-BE49-F238E27FC236}">
                <a16:creationId xmlns:a16="http://schemas.microsoft.com/office/drawing/2014/main" id="{5C4A4BBC-90FE-493A-9476-93EA90FCD74F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>
          <a:xfrm>
            <a:off x="1559520" y="2022495"/>
            <a:ext cx="9237240" cy="5749560"/>
          </a:xfrm>
          <a:prstGeom prst="rect">
            <a:avLst/>
          </a:prstGeom>
          <a:ln w="3240">
            <a:noFill/>
          </a:ln>
        </p:spPr>
      </p:pic>
      <p:sp>
        <p:nvSpPr>
          <p:cNvPr id="10" name="CustomShape 3">
            <a:extLst>
              <a:ext uri="{FF2B5EF4-FFF2-40B4-BE49-F238E27FC236}">
                <a16:creationId xmlns:a16="http://schemas.microsoft.com/office/drawing/2014/main" id="{4FEB6E29-2E1D-4298-9F73-83B78DB45FAB}"/>
              </a:ext>
            </a:extLst>
          </p:cNvPr>
          <p:cNvSpPr/>
          <p:nvPr/>
        </p:nvSpPr>
        <p:spPr>
          <a:xfrm>
            <a:off x="6313562" y="3308775"/>
            <a:ext cx="860277" cy="5525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1500" spc="-1">
                <a:solidFill>
                  <a:srgbClr val="342B94"/>
                </a:solidFill>
                <a:latin typeface="Tahoma"/>
                <a:ea typeface="MS PGothic"/>
              </a:rPr>
              <a:t>Reunião</a:t>
            </a:r>
            <a:endParaRPr lang="pt-BR" sz="1500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1500" spc="-1">
                <a:solidFill>
                  <a:srgbClr val="342B94"/>
                </a:solidFill>
                <a:latin typeface="Tahoma"/>
                <a:ea typeface="MS PGothic"/>
              </a:rPr>
              <a:t>Diária</a:t>
            </a:r>
            <a:endParaRPr lang="pt-BR" sz="1500" spc="-1">
              <a:latin typeface="Arial"/>
            </a:endParaRPr>
          </a:p>
        </p:txBody>
      </p:sp>
      <p:sp>
        <p:nvSpPr>
          <p:cNvPr id="17" name="CustomShape 10">
            <a:extLst>
              <a:ext uri="{FF2B5EF4-FFF2-40B4-BE49-F238E27FC236}">
                <a16:creationId xmlns:a16="http://schemas.microsoft.com/office/drawing/2014/main" id="{72517C4A-284A-44C5-B85A-216B7AF6FF89}"/>
              </a:ext>
            </a:extLst>
          </p:cNvPr>
          <p:cNvSpPr/>
          <p:nvPr/>
        </p:nvSpPr>
        <p:spPr>
          <a:xfrm>
            <a:off x="8328240" y="5900775"/>
            <a:ext cx="431640" cy="373320"/>
          </a:xfrm>
          <a:prstGeom prst="round2DiagRect">
            <a:avLst>
              <a:gd name="adj1" fmla="val 16667"/>
              <a:gd name="adj2" fmla="val 26048"/>
            </a:avLst>
          </a:prstGeom>
          <a:ln>
            <a:rou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</p:sp>
      <p:sp>
        <p:nvSpPr>
          <p:cNvPr id="18" name="CustomShape 11">
            <a:extLst>
              <a:ext uri="{FF2B5EF4-FFF2-40B4-BE49-F238E27FC236}">
                <a16:creationId xmlns:a16="http://schemas.microsoft.com/office/drawing/2014/main" id="{4AD31D86-3763-4F5B-9456-1DB70169E5B7}"/>
              </a:ext>
            </a:extLst>
          </p:cNvPr>
          <p:cNvSpPr/>
          <p:nvPr/>
        </p:nvSpPr>
        <p:spPr>
          <a:xfrm>
            <a:off x="8328240" y="4857855"/>
            <a:ext cx="431640" cy="373320"/>
          </a:xfrm>
          <a:prstGeom prst="round2DiagRect">
            <a:avLst>
              <a:gd name="adj1" fmla="val 16667"/>
              <a:gd name="adj2" fmla="val 26048"/>
            </a:avLst>
          </a:prstGeom>
          <a:ln>
            <a:rou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</p:sp>
      <p:sp>
        <p:nvSpPr>
          <p:cNvPr id="19" name="CustomShape 12">
            <a:extLst>
              <a:ext uri="{FF2B5EF4-FFF2-40B4-BE49-F238E27FC236}">
                <a16:creationId xmlns:a16="http://schemas.microsoft.com/office/drawing/2014/main" id="{4C56277B-797B-43BE-80B8-25E327BAB3F7}"/>
              </a:ext>
            </a:extLst>
          </p:cNvPr>
          <p:cNvSpPr/>
          <p:nvPr/>
        </p:nvSpPr>
        <p:spPr>
          <a:xfrm>
            <a:off x="7968240" y="3020415"/>
            <a:ext cx="1115640" cy="564840"/>
          </a:xfrm>
          <a:prstGeom prst="rect">
            <a:avLst/>
          </a:prstGeom>
          <a:ln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wrap="none" lIns="92160" tIns="46080" rIns="92160" bIns="460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1400" spc="-1">
                <a:solidFill>
                  <a:srgbClr val="1F497D"/>
                </a:solidFill>
                <a:latin typeface="Tahoma"/>
                <a:ea typeface="MS PGothic"/>
              </a:rPr>
              <a:t>Revisão da </a:t>
            </a:r>
            <a:endParaRPr lang="pt-BR" sz="1400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1400" spc="-1">
                <a:solidFill>
                  <a:srgbClr val="1F497D"/>
                </a:solidFill>
                <a:latin typeface="Tahoma"/>
                <a:ea typeface="MS PGothic"/>
              </a:rPr>
              <a:t>Sprint</a:t>
            </a:r>
            <a:endParaRPr lang="pt-BR" sz="1400" spc="-1">
              <a:latin typeface="Arial"/>
            </a:endParaRPr>
          </a:p>
        </p:txBody>
      </p:sp>
      <p:sp>
        <p:nvSpPr>
          <p:cNvPr id="23" name="CustomShape 15">
            <a:extLst>
              <a:ext uri="{FF2B5EF4-FFF2-40B4-BE49-F238E27FC236}">
                <a16:creationId xmlns:a16="http://schemas.microsoft.com/office/drawing/2014/main" id="{2B6B5600-5504-4B73-B9DE-9AAA7A29C9AF}"/>
              </a:ext>
            </a:extLst>
          </p:cNvPr>
          <p:cNvSpPr/>
          <p:nvPr/>
        </p:nvSpPr>
        <p:spPr>
          <a:xfrm>
            <a:off x="8531640" y="3620535"/>
            <a:ext cx="12240" cy="1207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rgbClr val="FFFFCC"/>
          </a:solidFill>
          <a:ln w="9360">
            <a:solidFill>
              <a:srgbClr val="0031CC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" name="CustomShape 17">
            <a:extLst>
              <a:ext uri="{FF2B5EF4-FFF2-40B4-BE49-F238E27FC236}">
                <a16:creationId xmlns:a16="http://schemas.microsoft.com/office/drawing/2014/main" id="{49D6C349-444D-4062-AFB4-3701D5C477DD}"/>
              </a:ext>
            </a:extLst>
          </p:cNvPr>
          <p:cNvSpPr/>
          <p:nvPr/>
        </p:nvSpPr>
        <p:spPr>
          <a:xfrm>
            <a:off x="6856752" y="4460775"/>
            <a:ext cx="926256" cy="5525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1500" spc="-1">
                <a:solidFill>
                  <a:srgbClr val="342B94"/>
                </a:solidFill>
                <a:latin typeface="Tahoma"/>
                <a:ea typeface="MS PGothic"/>
              </a:rPr>
              <a:t>2-4 </a:t>
            </a:r>
            <a:endParaRPr lang="pt-BR" sz="1500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1500" spc="-1">
                <a:solidFill>
                  <a:srgbClr val="342B94"/>
                </a:solidFill>
                <a:latin typeface="Tahoma"/>
                <a:ea typeface="MS PGothic"/>
              </a:rPr>
              <a:t>semanas</a:t>
            </a:r>
            <a:endParaRPr lang="pt-BR" sz="1500" spc="-1">
              <a:latin typeface="Arial"/>
            </a:endParaRP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B630C62D-5224-4FD7-9146-39FD340925A1}"/>
              </a:ext>
            </a:extLst>
          </p:cNvPr>
          <p:cNvSpPr/>
          <p:nvPr/>
        </p:nvSpPr>
        <p:spPr>
          <a:xfrm>
            <a:off x="7896224" y="2733675"/>
            <a:ext cx="1279651" cy="26098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343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Retrospectiva da Sprint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F08303-E7EF-7F40-80EA-8B58AAEDD090}" type="slidenum">
              <a:rPr lang="pt-BR" smtClean="0"/>
              <a:t>16</a:t>
            </a:fld>
            <a:endParaRPr lang="pt-BR"/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0" y="5450975"/>
            <a:ext cx="12192000" cy="1041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11163" indent="-4000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charset="2"/>
              <a:buChar char="q"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62000" indent="-3159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34539" y="960500"/>
            <a:ext cx="12090785" cy="5583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11163" indent="-4000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charset="2"/>
              <a:buChar char="q"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62000" indent="-3159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t-BR" dirty="0"/>
              <a:t>As retrospectivas podem resultar em decisões de melhoria relacionadas com o teste, focadas na eficiência, produtividade, qualidade do caso de teste e satisfação da equipe. Eles também podem abordar a capacidade de teste dos aplicativos, histórias de usuários, funcionalidades ou interfaces do sistema. Análise de causa raiz de defeitos podem conduzir testes e desenvolvimento de melhorias</a:t>
            </a:r>
          </a:p>
        </p:txBody>
      </p:sp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9CBE1D2D-DB72-4FD6-AB98-A4F8794ADB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3852672" cy="365125"/>
          </a:xfrm>
        </p:spPr>
        <p:txBody>
          <a:bodyPr/>
          <a:lstStyle/>
          <a:p>
            <a:r>
              <a:rPr lang="pt-BR"/>
              <a:t>© FATTO Consultoria e Sistemas – www.fattocs.com</a:t>
            </a:r>
          </a:p>
        </p:txBody>
      </p:sp>
      <p:pic>
        <p:nvPicPr>
          <p:cNvPr id="8" name="Espaço Reservado para Conteúdo 1">
            <a:extLst>
              <a:ext uri="{FF2B5EF4-FFF2-40B4-BE49-F238E27FC236}">
                <a16:creationId xmlns:a16="http://schemas.microsoft.com/office/drawing/2014/main" id="{A32B2B97-42D4-41AF-9FD4-1E943928A933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>
          <a:xfrm>
            <a:off x="1743074" y="2095500"/>
            <a:ext cx="8825085" cy="5209830"/>
          </a:xfrm>
          <a:prstGeom prst="rect">
            <a:avLst/>
          </a:prstGeom>
          <a:ln w="3240">
            <a:noFill/>
          </a:ln>
        </p:spPr>
      </p:pic>
      <p:sp>
        <p:nvSpPr>
          <p:cNvPr id="16" name="CustomShape 10">
            <a:extLst>
              <a:ext uri="{FF2B5EF4-FFF2-40B4-BE49-F238E27FC236}">
                <a16:creationId xmlns:a16="http://schemas.microsoft.com/office/drawing/2014/main" id="{B04C977C-17B8-4C5C-8AAE-65FF519DF558}"/>
              </a:ext>
            </a:extLst>
          </p:cNvPr>
          <p:cNvSpPr/>
          <p:nvPr/>
        </p:nvSpPr>
        <p:spPr>
          <a:xfrm>
            <a:off x="8328240" y="5395950"/>
            <a:ext cx="348675" cy="348836"/>
          </a:xfrm>
          <a:prstGeom prst="round2DiagRect">
            <a:avLst>
              <a:gd name="adj1" fmla="val 16667"/>
              <a:gd name="adj2" fmla="val 26048"/>
            </a:avLst>
          </a:prstGeom>
          <a:ln>
            <a:rou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</p:sp>
      <p:sp>
        <p:nvSpPr>
          <p:cNvPr id="17" name="CustomShape 11">
            <a:extLst>
              <a:ext uri="{FF2B5EF4-FFF2-40B4-BE49-F238E27FC236}">
                <a16:creationId xmlns:a16="http://schemas.microsoft.com/office/drawing/2014/main" id="{20212040-2D35-469A-A3AB-3D5413C5E847}"/>
              </a:ext>
            </a:extLst>
          </p:cNvPr>
          <p:cNvSpPr/>
          <p:nvPr/>
        </p:nvSpPr>
        <p:spPr>
          <a:xfrm>
            <a:off x="8328240" y="4781655"/>
            <a:ext cx="349035" cy="298190"/>
          </a:xfrm>
          <a:prstGeom prst="round2DiagRect">
            <a:avLst>
              <a:gd name="adj1" fmla="val 16667"/>
              <a:gd name="adj2" fmla="val 26048"/>
            </a:avLst>
          </a:prstGeom>
          <a:ln>
            <a:rou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</p:sp>
      <p:sp>
        <p:nvSpPr>
          <p:cNvPr id="19" name="CustomShape 13">
            <a:extLst>
              <a:ext uri="{FF2B5EF4-FFF2-40B4-BE49-F238E27FC236}">
                <a16:creationId xmlns:a16="http://schemas.microsoft.com/office/drawing/2014/main" id="{A71834DA-020E-48DE-906E-19FFF924DF6A}"/>
              </a:ext>
            </a:extLst>
          </p:cNvPr>
          <p:cNvSpPr/>
          <p:nvPr/>
        </p:nvSpPr>
        <p:spPr>
          <a:xfrm>
            <a:off x="7575450" y="6459885"/>
            <a:ext cx="1968600" cy="373320"/>
          </a:xfrm>
          <a:prstGeom prst="rect">
            <a:avLst/>
          </a:prstGeom>
          <a:ln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wrap="none" lIns="92160" tIns="46080" rIns="92160" bIns="460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1400" spc="-1" dirty="0">
                <a:solidFill>
                  <a:srgbClr val="1F497D"/>
                </a:solidFill>
                <a:latin typeface="Tahoma"/>
                <a:ea typeface="MS PGothic"/>
              </a:rPr>
              <a:t>Retrospectiva da Sprint</a:t>
            </a:r>
            <a:endParaRPr lang="pt-BR" sz="1400" spc="-1" dirty="0">
              <a:latin typeface="Arial"/>
            </a:endParaRPr>
          </a:p>
        </p:txBody>
      </p:sp>
      <p:sp>
        <p:nvSpPr>
          <p:cNvPr id="20" name="CustomShape 14">
            <a:extLst>
              <a:ext uri="{FF2B5EF4-FFF2-40B4-BE49-F238E27FC236}">
                <a16:creationId xmlns:a16="http://schemas.microsoft.com/office/drawing/2014/main" id="{0B91F65B-9CF5-407B-B7AF-804C49452886}"/>
              </a:ext>
            </a:extLst>
          </p:cNvPr>
          <p:cNvSpPr/>
          <p:nvPr/>
        </p:nvSpPr>
        <p:spPr>
          <a:xfrm flipV="1">
            <a:off x="8544240" y="5769630"/>
            <a:ext cx="360" cy="698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rgbClr val="FFFFCC"/>
          </a:solidFill>
          <a:ln w="9360">
            <a:solidFill>
              <a:srgbClr val="0031CC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92094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D56B8400-4E9C-451B-A09A-900FE42F5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19176"/>
            <a:ext cx="12192000" cy="5473698"/>
          </a:xfrm>
        </p:spPr>
        <p:txBody>
          <a:bodyPr>
            <a:normAutofit/>
          </a:bodyPr>
          <a:lstStyle/>
          <a:p>
            <a:r>
              <a:rPr lang="pt-BR" dirty="0">
                <a:latin typeface="Helvetica Neue" charset="0"/>
                <a:ea typeface="Helvetica Neue" charset="0"/>
                <a:cs typeface="Helvetica Neue" charset="0"/>
              </a:rPr>
              <a:t>O conceito de pirâmide teste é baseado no princípio de testes de controle de qualidade (ou seja, a eliminação de defeitos o mais cedo possível no ciclo de vida)</a:t>
            </a:r>
          </a:p>
          <a:p>
            <a:r>
              <a:rPr lang="pt-BR" dirty="0">
                <a:latin typeface="Helvetica Neue" charset="0"/>
                <a:ea typeface="Helvetica Neue" charset="0"/>
                <a:cs typeface="Helvetica Neue" charset="0"/>
              </a:rPr>
              <a:t>A pirâmide de teste enfatiza muitos testes para os níveis mais baixos (base da pirâmide) e, conforme o desenvolvimento se move para níveis superiores, o número de testes diminui (topo da pirâmide): testes de unidade, integração, sistema e aceite</a:t>
            </a:r>
          </a:p>
          <a:p>
            <a:r>
              <a:rPr lang="pt-BR" dirty="0">
                <a:latin typeface="Helvetica Neue" charset="0"/>
                <a:ea typeface="Helvetica Neue" charset="0"/>
                <a:cs typeface="Helvetica Neue" charset="0"/>
              </a:rPr>
              <a:t>Além dos testes, as seguintes tarefas também podem ser automatizadas:</a:t>
            </a:r>
          </a:p>
          <a:p>
            <a:pPr lvl="1"/>
            <a:r>
              <a:rPr lang="pt-BR" dirty="0">
                <a:latin typeface="Helvetica Neue" charset="0"/>
                <a:ea typeface="Helvetica Neue" charset="0"/>
                <a:cs typeface="Helvetica Neue" charset="0"/>
              </a:rPr>
              <a:t>Geração de dados de teste</a:t>
            </a:r>
          </a:p>
          <a:p>
            <a:pPr lvl="1"/>
            <a:r>
              <a:rPr lang="pt-BR" dirty="0">
                <a:latin typeface="Helvetica Neue" charset="0"/>
                <a:ea typeface="Helvetica Neue" charset="0"/>
                <a:cs typeface="Helvetica Neue" charset="0"/>
              </a:rPr>
              <a:t>Carregamento dos dados de teste nos sistemas</a:t>
            </a:r>
          </a:p>
          <a:p>
            <a:pPr lvl="1"/>
            <a:r>
              <a:rPr lang="pt-BR" dirty="0">
                <a:latin typeface="Helvetica Neue" charset="0"/>
                <a:ea typeface="Helvetica Neue" charset="0"/>
                <a:cs typeface="Helvetica Neue" charset="0"/>
              </a:rPr>
              <a:t>Implantação de compilações para os ambientes de teste</a:t>
            </a:r>
          </a:p>
          <a:p>
            <a:pPr lvl="1"/>
            <a:r>
              <a:rPr lang="pt-BR" dirty="0">
                <a:latin typeface="Helvetica Neue" charset="0"/>
                <a:ea typeface="Helvetica Neue" charset="0"/>
                <a:cs typeface="Helvetica Neue" charset="0"/>
              </a:rPr>
              <a:t>Restauração de um ambiente de teste (p. ex., os arquivos de dados do banco de dados ou site) para uma linha de base</a:t>
            </a:r>
          </a:p>
          <a:p>
            <a:pPr lvl="1"/>
            <a:r>
              <a:rPr lang="pt-BR" dirty="0">
                <a:latin typeface="Helvetica Neue" charset="0"/>
                <a:ea typeface="Helvetica Neue" charset="0"/>
                <a:cs typeface="Helvetica Neue" charset="0"/>
              </a:rPr>
              <a:t>Comparação das saídas de dados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618" y="-1"/>
            <a:ext cx="10364852" cy="950976"/>
          </a:xfrm>
        </p:spPr>
        <p:txBody>
          <a:bodyPr/>
          <a:lstStyle/>
          <a:p>
            <a:r>
              <a:rPr lang="pt-BR" dirty="0"/>
              <a:t>Automação de Testes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F08303-E7EF-7F40-80EA-8B58AAEDD090}" type="slidenum">
              <a:rPr lang="pt-BR" smtClean="0"/>
              <a:t>17</a:t>
            </a:fld>
            <a:endParaRPr lang="pt-BR"/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0" y="5450975"/>
            <a:ext cx="12192000" cy="1041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11163" indent="-4000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charset="2"/>
              <a:buChar char="q"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62000" indent="-3159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8" name="Date Placeholder 5">
            <a:extLst>
              <a:ext uri="{FF2B5EF4-FFF2-40B4-BE49-F238E27FC236}">
                <a16:creationId xmlns:a16="http://schemas.microsoft.com/office/drawing/2014/main" id="{FAC49105-D88A-48AF-8BA0-E890E2765A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3852672" cy="365125"/>
          </a:xfrm>
        </p:spPr>
        <p:txBody>
          <a:bodyPr/>
          <a:lstStyle/>
          <a:p>
            <a:r>
              <a:rPr lang="pt-BR"/>
              <a:t>© FATTO Consultoria e Sistemas – www.fattocs.com</a:t>
            </a:r>
          </a:p>
        </p:txBody>
      </p:sp>
    </p:spTree>
    <p:extLst>
      <p:ext uri="{BB962C8B-B14F-4D97-AF65-F5344CB8AC3E}">
        <p14:creationId xmlns:p14="http://schemas.microsoft.com/office/powerpoint/2010/main" val="310100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Integração contínua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F08303-E7EF-7F40-80EA-8B58AAEDD090}" type="slidenum">
              <a:rPr lang="pt-BR" smtClean="0"/>
              <a:t>18</a:t>
            </a:fld>
            <a:endParaRPr lang="pt-BR"/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0" y="5450975"/>
            <a:ext cx="12192000" cy="1041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11163" indent="-4000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charset="2"/>
              <a:buChar char="q"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62000" indent="-3159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34539" y="960500"/>
            <a:ext cx="12090785" cy="55831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411163" indent="-4000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charset="2"/>
              <a:buChar char="q"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62000" indent="-3159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t-BR" dirty="0"/>
              <a:t>A gestão da configuração, compilação, construção de software, implantação e testes são envolvidos em processo único, repetitivo e automatizado. Como os desenvolvedores integram seu trabalho constantemente, constroem constantemente e testam constantemente, os defeitos no código são detectados mais rapidamente</a:t>
            </a:r>
          </a:p>
          <a:p>
            <a:pPr>
              <a:lnSpc>
                <a:spcPct val="100000"/>
              </a:lnSpc>
            </a:pPr>
            <a:r>
              <a:rPr lang="pt-BR" dirty="0"/>
              <a:t>Análise estática de código: execução de análise estática de código e relatórios de resultados</a:t>
            </a:r>
          </a:p>
          <a:p>
            <a:pPr>
              <a:lnSpc>
                <a:spcPct val="100000"/>
              </a:lnSpc>
            </a:pPr>
            <a:r>
              <a:rPr lang="pt-BR" dirty="0"/>
              <a:t>Teste da unidade: executar os testes de unidade, verificando a cobertura de código e relatando os resultados dos testes</a:t>
            </a:r>
          </a:p>
          <a:p>
            <a:pPr>
              <a:lnSpc>
                <a:spcPct val="100000"/>
              </a:lnSpc>
            </a:pPr>
            <a:r>
              <a:rPr lang="pt-BR" dirty="0"/>
              <a:t>Implantação: instalar o projeto em um ambiente de teste</a:t>
            </a:r>
          </a:p>
          <a:p>
            <a:pPr>
              <a:lnSpc>
                <a:spcPct val="100000"/>
              </a:lnSpc>
            </a:pPr>
            <a:r>
              <a:rPr lang="pt-BR" dirty="0"/>
              <a:t>Teste de integração: executar os testes de integração e relatar os resultados.</a:t>
            </a:r>
          </a:p>
          <a:p>
            <a:pPr>
              <a:lnSpc>
                <a:spcPct val="100000"/>
              </a:lnSpc>
            </a:pPr>
            <a:r>
              <a:rPr lang="pt-BR" dirty="0"/>
              <a:t>Um processo automatizado de construção e teste ocorre diariamente e detecta erros de integração de forma rápida e antecipada. A integração contínua permite aos testadores executarem testes automatizados regularmente, em alguns casos como parte do próprio processo de integração contínua, e enviar rapidamente o feedback para a equipe sobre a qualidade do código. Estes resultados dos testes são visíveis para todos os membros da equipe, especialmente quando os relatórios automatizados são integrados ao processo</a:t>
            </a:r>
          </a:p>
        </p:txBody>
      </p:sp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9CBE1D2D-DB72-4FD6-AB98-A4F8794ADB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3852672" cy="365125"/>
          </a:xfrm>
        </p:spPr>
        <p:txBody>
          <a:bodyPr/>
          <a:lstStyle/>
          <a:p>
            <a:r>
              <a:rPr lang="pt-BR"/>
              <a:t>© FATTO Consultoria e Sistemas – www.fattocs.com</a:t>
            </a:r>
          </a:p>
        </p:txBody>
      </p:sp>
    </p:spTree>
    <p:extLst>
      <p:ext uri="{BB962C8B-B14F-4D97-AF65-F5344CB8AC3E}">
        <p14:creationId xmlns:p14="http://schemas.microsoft.com/office/powerpoint/2010/main" val="345389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D56B8400-4E9C-451B-A09A-900FE42F5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19176"/>
            <a:ext cx="12192000" cy="5473698"/>
          </a:xfrm>
        </p:spPr>
        <p:txBody>
          <a:bodyPr>
            <a:normAutofit/>
          </a:bodyPr>
          <a:lstStyle/>
          <a:p>
            <a:r>
              <a:rPr lang="pt-BR" dirty="0">
                <a:latin typeface="Helvetica Neue" charset="0"/>
                <a:ea typeface="Helvetica Neue" charset="0"/>
                <a:cs typeface="Helvetica Neue" charset="0"/>
              </a:rPr>
              <a:t>Times ágeis são compostos muitas vezes por um ou mais testadores</a:t>
            </a:r>
          </a:p>
          <a:p>
            <a:endParaRPr lang="pt-BR" dirty="0">
              <a:latin typeface="Helvetica Neue" charset="0"/>
              <a:ea typeface="Helvetica Neue" charset="0"/>
              <a:cs typeface="Helvetica Neue" charset="0"/>
            </a:endParaRPr>
          </a:p>
          <a:p>
            <a:r>
              <a:rPr lang="pt-BR" dirty="0">
                <a:latin typeface="Helvetica Neue" charset="0"/>
                <a:ea typeface="Helvetica Neue" charset="0"/>
                <a:cs typeface="Helvetica Neue" charset="0"/>
              </a:rPr>
              <a:t>Outra abordagem consiste em ter uma equipe de teste separada e independente da equipe de desenvolvimento, podendo</a:t>
            </a:r>
          </a:p>
          <a:p>
            <a:pPr lvl="1"/>
            <a:r>
              <a:rPr lang="pt-BR" dirty="0">
                <a:latin typeface="Helvetica Neue" charset="0"/>
                <a:ea typeface="Helvetica Neue" charset="0"/>
                <a:cs typeface="Helvetica Neue" charset="0"/>
              </a:rPr>
              <a:t>Alocar testadores sob demanda em momentos pontuais da sprint</a:t>
            </a:r>
          </a:p>
          <a:p>
            <a:pPr lvl="1"/>
            <a:r>
              <a:rPr lang="pt-BR" dirty="0">
                <a:latin typeface="Helvetica Neue" charset="0"/>
                <a:ea typeface="Helvetica Neue" charset="0"/>
                <a:cs typeface="Helvetica Neue" charset="0"/>
              </a:rPr>
              <a:t>Alocar testadores no início do projeto, numa estratégia de mais longo prazo</a:t>
            </a:r>
          </a:p>
          <a:p>
            <a:pPr lvl="1"/>
            <a:r>
              <a:rPr lang="pt-BR" dirty="0">
                <a:latin typeface="Helvetica Neue" charset="0"/>
                <a:ea typeface="Helvetica Neue" charset="0"/>
                <a:cs typeface="Helvetica Neue" charset="0"/>
              </a:rPr>
              <a:t>Alocar testadores especializados para atividades independentes da sprint, tais como o desenvolvimento de ferramentas de teste automatizado, a realização de teste não funcional, criar e suportar ambientes de teste e de dados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618" y="-1"/>
            <a:ext cx="10364852" cy="950976"/>
          </a:xfrm>
        </p:spPr>
        <p:txBody>
          <a:bodyPr/>
          <a:lstStyle/>
          <a:p>
            <a:r>
              <a:rPr lang="pt-BR" dirty="0"/>
              <a:t>Organização dos Testes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F08303-E7EF-7F40-80EA-8B58AAEDD090}" type="slidenum">
              <a:rPr lang="pt-BR" smtClean="0"/>
              <a:t>19</a:t>
            </a:fld>
            <a:endParaRPr lang="pt-BR"/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0" y="5450975"/>
            <a:ext cx="12192000" cy="1041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11163" indent="-4000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charset="2"/>
              <a:buChar char="q"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62000" indent="-3159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8" name="Date Placeholder 5">
            <a:extLst>
              <a:ext uri="{FF2B5EF4-FFF2-40B4-BE49-F238E27FC236}">
                <a16:creationId xmlns:a16="http://schemas.microsoft.com/office/drawing/2014/main" id="{FAC49105-D88A-48AF-8BA0-E890E2765A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3852672" cy="365125"/>
          </a:xfrm>
        </p:spPr>
        <p:txBody>
          <a:bodyPr/>
          <a:lstStyle/>
          <a:p>
            <a:r>
              <a:rPr lang="pt-BR"/>
              <a:t>© FATTO Consultoria e Sistemas – www.fattocs.com</a:t>
            </a:r>
          </a:p>
        </p:txBody>
      </p:sp>
    </p:spTree>
    <p:extLst>
      <p:ext uri="{BB962C8B-B14F-4D97-AF65-F5344CB8AC3E}">
        <p14:creationId xmlns:p14="http://schemas.microsoft.com/office/powerpoint/2010/main" val="378643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64674A1-4917-9B4D-BEE0-3E8CBFD27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592" y="0"/>
            <a:ext cx="9339591" cy="1049235"/>
          </a:xfrm>
        </p:spPr>
        <p:txBody>
          <a:bodyPr/>
          <a:lstStyle/>
          <a:p>
            <a:r>
              <a:rPr lang="pt-BR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ＭＳ Ｐゴシック" charset="0"/>
                <a:cs typeface="Aharoni" panose="02010803020104030203" pitchFamily="2" charset="-79"/>
              </a:rPr>
              <a:t> </a:t>
            </a:r>
            <a:r>
              <a:rPr lang="pt-BR" dirty="0">
                <a:solidFill>
                  <a:srgbClr val="000066"/>
                </a:solidFill>
                <a:latin typeface="Tahoma"/>
                <a:ea typeface="+mn-ea"/>
                <a:cs typeface="+mn-cs"/>
              </a:rPr>
              <a:t>ORIENTAÇÕES INICIAIS</a:t>
            </a:r>
            <a:endParaRPr lang="en-US" dirty="0">
              <a:solidFill>
                <a:srgbClr val="000066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894711-B047-4FE2-93FD-36D6887411CC}" type="slidenum">
              <a:rPr lang="pt-BR" smtClean="0"/>
              <a:pPr/>
              <a:t>2</a:t>
            </a:fld>
            <a:endParaRPr lang="pt-BR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4294967295"/>
          </p:nvPr>
        </p:nvSpPr>
        <p:spPr>
          <a:xfrm>
            <a:off x="0" y="6478588"/>
            <a:ext cx="6191250" cy="365125"/>
          </a:xfrm>
        </p:spPr>
        <p:txBody>
          <a:bodyPr/>
          <a:lstStyle/>
          <a:p>
            <a:pPr>
              <a:defRPr/>
            </a:pPr>
            <a:r>
              <a:rPr lang="pt-BR" dirty="0"/>
              <a:t>© FATTO Consultoria e Sistemas - www.fattocs.com</a:t>
            </a:r>
          </a:p>
        </p:txBody>
      </p:sp>
      <p:sp>
        <p:nvSpPr>
          <p:cNvPr id="18" name="Retângulo 7"/>
          <p:cNvSpPr>
            <a:spLocks noChangeArrowheads="1"/>
          </p:cNvSpPr>
          <p:nvPr/>
        </p:nvSpPr>
        <p:spPr bwMode="auto">
          <a:xfrm>
            <a:off x="1073424" y="1183657"/>
            <a:ext cx="10880037" cy="537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pt-BR" altLang="pt-BR" sz="2300" dirty="0">
                <a:solidFill>
                  <a:srgbClr val="595959"/>
                </a:solidFill>
                <a:latin typeface="Helvetica Neue"/>
              </a:rPr>
              <a:t>Dê preferência ao uso de uma conexão de banda larga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pt-BR" altLang="pt-BR" sz="2300" dirty="0">
                <a:solidFill>
                  <a:srgbClr val="595959"/>
                </a:solidFill>
                <a:latin typeface="Helvetica Neue"/>
              </a:rPr>
              <a:t>O evento fará uso de vídeo (webcam), avise se houver problemas que alternamos para apenas os slides e áudio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pt-BR" altLang="pt-BR" sz="2300" dirty="0">
                <a:solidFill>
                  <a:srgbClr val="595959"/>
                </a:solidFill>
                <a:latin typeface="Helvetica Neue"/>
              </a:rPr>
              <a:t>Se for necessário, ajuste o idioma da sala na barra de ferramentas superior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pt-BR" altLang="pt-BR" sz="2300" dirty="0">
                <a:solidFill>
                  <a:srgbClr val="595959"/>
                </a:solidFill>
                <a:latin typeface="Helvetica Neue"/>
              </a:rPr>
              <a:t>O evento terá cerca de 45 minutos de apresentação e 15 minutos de Q&amp;A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pt-BR" altLang="pt-BR" sz="2300" dirty="0">
                <a:solidFill>
                  <a:srgbClr val="595959"/>
                </a:solidFill>
                <a:latin typeface="Helvetica Neue"/>
              </a:rPr>
              <a:t>Você pode mandar desde já suas perguntas pelo chat. 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pt-BR" altLang="pt-BR" sz="2300" dirty="0">
                <a:solidFill>
                  <a:srgbClr val="595959"/>
                </a:solidFill>
                <a:latin typeface="Helvetica Neue"/>
              </a:rPr>
              <a:t>Use o chat só para o assunto do webinar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pt-BR" altLang="pt-BR" sz="2300" dirty="0">
                <a:solidFill>
                  <a:srgbClr val="595959"/>
                </a:solidFill>
                <a:latin typeface="Helvetica Neue"/>
              </a:rPr>
              <a:t>Para quem possui certificação do PMI, como a PMP, o evento vale 1 PDU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pt-BR" altLang="pt-BR" sz="2300" dirty="0">
                <a:solidFill>
                  <a:srgbClr val="595959"/>
                </a:solidFill>
                <a:latin typeface="Helvetica Neue"/>
              </a:rPr>
              <a:t>Esta sessão será publicada em nosso canal do </a:t>
            </a:r>
            <a:r>
              <a:rPr lang="pt-BR" altLang="pt-BR" sz="2300" dirty="0" err="1">
                <a:solidFill>
                  <a:srgbClr val="595959"/>
                </a:solidFill>
                <a:latin typeface="Helvetica Neue"/>
              </a:rPr>
              <a:t>Youtube</a:t>
            </a:r>
            <a:r>
              <a:rPr lang="pt-BR" altLang="pt-BR" sz="2300" dirty="0">
                <a:solidFill>
                  <a:srgbClr val="595959"/>
                </a:solidFill>
                <a:latin typeface="Helvetica Neue"/>
              </a:rPr>
              <a:t>: </a:t>
            </a:r>
            <a:r>
              <a:rPr lang="pt-BR" altLang="pt-BR" sz="2300" dirty="0">
                <a:solidFill>
                  <a:srgbClr val="595959"/>
                </a:solidFill>
                <a:latin typeface="Helvetica Neue"/>
                <a:hlinkClick r:id="rId2"/>
              </a:rPr>
              <a:t>youtube.com/user/</a:t>
            </a:r>
            <a:r>
              <a:rPr lang="pt-BR" altLang="pt-BR" sz="2300" dirty="0" err="1">
                <a:solidFill>
                  <a:srgbClr val="595959"/>
                </a:solidFill>
                <a:latin typeface="Helvetica Neue"/>
                <a:hlinkClick r:id="rId2"/>
              </a:rPr>
              <a:t>fattocs</a:t>
            </a:r>
            <a:r>
              <a:rPr lang="pt-BR" altLang="pt-BR" sz="2300" dirty="0">
                <a:solidFill>
                  <a:srgbClr val="595959"/>
                </a:solidFill>
                <a:latin typeface="Helvetica Neue"/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pt-BR" altLang="pt-BR" sz="2300" dirty="0">
                <a:solidFill>
                  <a:srgbClr val="595959"/>
                </a:solidFill>
                <a:latin typeface="Helvetica Neue"/>
              </a:rPr>
              <a:t>Certificado de participação será disponibilizado para os assistentes, via e-mail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pt-BR" altLang="pt-BR" sz="2300" dirty="0">
              <a:solidFill>
                <a:srgbClr val="595959"/>
              </a:solidFill>
              <a:latin typeface="Helvetica Neue"/>
            </a:endParaRPr>
          </a:p>
        </p:txBody>
      </p:sp>
      <p:pic>
        <p:nvPicPr>
          <p:cNvPr id="22" name="Picture 1" descr="Youtube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757" y="6045726"/>
            <a:ext cx="459041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ítulo 1"/>
          <p:cNvSpPr txBox="1">
            <a:spLocks/>
          </p:cNvSpPr>
          <p:nvPr/>
        </p:nvSpPr>
        <p:spPr>
          <a:xfrm>
            <a:off x="2813760" y="620688"/>
            <a:ext cx="5442481" cy="6477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pt-BR" sz="2800" dirty="0">
              <a:solidFill>
                <a:schemeClr val="tx1">
                  <a:lumMod val="50000"/>
                  <a:lumOff val="50000"/>
                </a:schemeClr>
              </a:solidFill>
              <a:latin typeface="Helvetica Neue"/>
              <a:cs typeface="Aharoni" panose="02010803020104030203" pitchFamily="2" charset="-79"/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-6001" y="317022"/>
            <a:ext cx="1054594" cy="504825"/>
          </a:xfrm>
          <a:prstGeom prst="rect">
            <a:avLst/>
          </a:prstGeom>
          <a:solidFill>
            <a:srgbClr val="DD3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25" name="Retângulo 24"/>
          <p:cNvSpPr/>
          <p:nvPr/>
        </p:nvSpPr>
        <p:spPr>
          <a:xfrm>
            <a:off x="0" y="1678786"/>
            <a:ext cx="1048593" cy="108000"/>
          </a:xfrm>
          <a:prstGeom prst="rect">
            <a:avLst/>
          </a:prstGeom>
          <a:solidFill>
            <a:srgbClr val="DD3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26" name="Retângulo 25"/>
          <p:cNvSpPr/>
          <p:nvPr/>
        </p:nvSpPr>
        <p:spPr>
          <a:xfrm>
            <a:off x="-6003" y="2235828"/>
            <a:ext cx="1048593" cy="108000"/>
          </a:xfrm>
          <a:prstGeom prst="rect">
            <a:avLst/>
          </a:prstGeom>
          <a:solidFill>
            <a:srgbClr val="DD3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27" name="Retângulo 26"/>
          <p:cNvSpPr/>
          <p:nvPr/>
        </p:nvSpPr>
        <p:spPr>
          <a:xfrm>
            <a:off x="4945" y="3108426"/>
            <a:ext cx="1048593" cy="108000"/>
          </a:xfrm>
          <a:prstGeom prst="rect">
            <a:avLst/>
          </a:prstGeom>
          <a:solidFill>
            <a:srgbClr val="DD3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28" name="Retângulo 27"/>
          <p:cNvSpPr/>
          <p:nvPr/>
        </p:nvSpPr>
        <p:spPr>
          <a:xfrm>
            <a:off x="-6002" y="3606987"/>
            <a:ext cx="1048593" cy="108000"/>
          </a:xfrm>
          <a:prstGeom prst="rect">
            <a:avLst/>
          </a:prstGeom>
          <a:solidFill>
            <a:srgbClr val="DD3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29" name="Retângulo 28"/>
          <p:cNvSpPr/>
          <p:nvPr/>
        </p:nvSpPr>
        <p:spPr>
          <a:xfrm>
            <a:off x="0" y="4128286"/>
            <a:ext cx="1048593" cy="108000"/>
          </a:xfrm>
          <a:prstGeom prst="rect">
            <a:avLst/>
          </a:prstGeom>
          <a:solidFill>
            <a:srgbClr val="DD3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30" name="Retângulo 29"/>
          <p:cNvSpPr/>
          <p:nvPr/>
        </p:nvSpPr>
        <p:spPr>
          <a:xfrm>
            <a:off x="4944" y="4652128"/>
            <a:ext cx="1048593" cy="108000"/>
          </a:xfrm>
          <a:prstGeom prst="rect">
            <a:avLst/>
          </a:prstGeom>
          <a:solidFill>
            <a:srgbClr val="DD3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31" name="Retângulo 30"/>
          <p:cNvSpPr/>
          <p:nvPr/>
        </p:nvSpPr>
        <p:spPr>
          <a:xfrm>
            <a:off x="4945" y="5169571"/>
            <a:ext cx="1048593" cy="108000"/>
          </a:xfrm>
          <a:prstGeom prst="rect">
            <a:avLst/>
          </a:prstGeom>
          <a:solidFill>
            <a:srgbClr val="DD3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pic>
        <p:nvPicPr>
          <p:cNvPr id="32" name="Picture 4" descr="Twitter">
            <a:extLst>
              <a:ext uri="{FF2B5EF4-FFF2-40B4-BE49-F238E27FC236}">
                <a16:creationId xmlns:a16="http://schemas.microsoft.com/office/drawing/2014/main" id="{23F29DF9-0040-4294-B6F0-3EF8EFE03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110" y="6045726"/>
            <a:ext cx="44254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" descr="Facebook">
            <a:extLst>
              <a:ext uri="{FF2B5EF4-FFF2-40B4-BE49-F238E27FC236}">
                <a16:creationId xmlns:a16="http://schemas.microsoft.com/office/drawing/2014/main" id="{479D9727-2540-4954-B23E-008B9F893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874" y="6044138"/>
            <a:ext cx="456041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 descr="Linkedin">
            <a:extLst>
              <a:ext uri="{FF2B5EF4-FFF2-40B4-BE49-F238E27FC236}">
                <a16:creationId xmlns:a16="http://schemas.microsoft.com/office/drawing/2014/main" id="{CD948946-8E5A-42BF-AD94-59A02274F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925" y="6045726"/>
            <a:ext cx="442539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Google Shape;70;p8">
            <a:extLst>
              <a:ext uri="{FF2B5EF4-FFF2-40B4-BE49-F238E27FC236}">
                <a16:creationId xmlns:a16="http://schemas.microsoft.com/office/drawing/2014/main" id="{D3292458-0F4D-4DF0-A75A-E5E20DCF7A62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460474" y="6067723"/>
            <a:ext cx="503012" cy="4621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1175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D56B8400-4E9C-451B-A09A-900FE42F5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19176"/>
            <a:ext cx="12192000" cy="5473698"/>
          </a:xfrm>
        </p:spPr>
        <p:txBody>
          <a:bodyPr>
            <a:normAutofit/>
          </a:bodyPr>
          <a:lstStyle/>
          <a:p>
            <a:r>
              <a:rPr lang="pt-BR" dirty="0">
                <a:latin typeface="Helvetica Neue" charset="0"/>
                <a:ea typeface="Helvetica Neue" charset="0"/>
                <a:cs typeface="Helvetica Neue" charset="0"/>
              </a:rPr>
              <a:t>Um princípio chave de testes é a independência de testes</a:t>
            </a:r>
          </a:p>
          <a:p>
            <a:endParaRPr lang="pt-BR" dirty="0">
              <a:latin typeface="Helvetica Neue" charset="0"/>
              <a:ea typeface="Helvetica Neue" charset="0"/>
              <a:cs typeface="Helvetica Neue" charset="0"/>
            </a:endParaRPr>
          </a:p>
          <a:p>
            <a:r>
              <a:rPr lang="pt-BR" dirty="0">
                <a:latin typeface="Helvetica Neue" charset="0"/>
                <a:ea typeface="Helvetica Neue" charset="0"/>
                <a:cs typeface="Helvetica Neue" charset="0"/>
              </a:rPr>
              <a:t>Deve haver certa segregação sobre algumas atividades de testes, de forma que quem desenvolve não seja inteiramente responsável por também testar</a:t>
            </a:r>
          </a:p>
          <a:p>
            <a:endParaRPr lang="pt-BR" dirty="0">
              <a:latin typeface="Helvetica Neue" charset="0"/>
              <a:ea typeface="Helvetica Neue" charset="0"/>
              <a:cs typeface="Helvetica Neue" charset="0"/>
            </a:endParaRPr>
          </a:p>
          <a:p>
            <a:r>
              <a:rPr lang="pt-BR" dirty="0">
                <a:latin typeface="Helvetica Neue" charset="0"/>
                <a:ea typeface="Helvetica Neue" charset="0"/>
                <a:cs typeface="Helvetica Neue" charset="0"/>
              </a:rPr>
              <a:t>Riscos:</a:t>
            </a:r>
          </a:p>
          <a:p>
            <a:pPr lvl="1"/>
            <a:r>
              <a:rPr lang="pt-BR" dirty="0">
                <a:latin typeface="Helvetica Neue" charset="0"/>
                <a:ea typeface="Helvetica Neue" charset="0"/>
                <a:cs typeface="Helvetica Neue" charset="0"/>
              </a:rPr>
              <a:t>Os testadores trabalham tão estreitamente com os desenvolvedores que eles perdem a mentalidade apropriada de um testador (viés de confirmação)</a:t>
            </a:r>
          </a:p>
          <a:p>
            <a:pPr lvl="1"/>
            <a:r>
              <a:rPr lang="pt-BR" dirty="0">
                <a:latin typeface="Helvetica Neue" charset="0"/>
                <a:ea typeface="Helvetica Neue" charset="0"/>
                <a:cs typeface="Helvetica Neue" charset="0"/>
              </a:rPr>
              <a:t>Os testadores se tornam tolerantes ou omissos sobre práticas ineficientes, ineficazes, ou de baixa qualidade na equipe</a:t>
            </a:r>
          </a:p>
          <a:p>
            <a:pPr lvl="1"/>
            <a:r>
              <a:rPr lang="pt-BR" dirty="0">
                <a:latin typeface="Helvetica Neue" charset="0"/>
                <a:ea typeface="Helvetica Neue" charset="0"/>
                <a:cs typeface="Helvetica Neue" charset="0"/>
              </a:rPr>
              <a:t>Conflito de interesse: realizar a entrega da sprint ou apontar problema?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618" y="-1"/>
            <a:ext cx="10364852" cy="950976"/>
          </a:xfrm>
        </p:spPr>
        <p:txBody>
          <a:bodyPr/>
          <a:lstStyle/>
          <a:p>
            <a:r>
              <a:rPr lang="pt-BR" dirty="0"/>
              <a:t>Independência dos Testes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F08303-E7EF-7F40-80EA-8B58AAEDD090}" type="slidenum">
              <a:rPr lang="pt-BR" smtClean="0"/>
              <a:t>20</a:t>
            </a:fld>
            <a:endParaRPr lang="pt-BR"/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0" y="5450975"/>
            <a:ext cx="12192000" cy="1041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11163" indent="-4000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charset="2"/>
              <a:buChar char="q"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62000" indent="-3159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8" name="Date Placeholder 5">
            <a:extLst>
              <a:ext uri="{FF2B5EF4-FFF2-40B4-BE49-F238E27FC236}">
                <a16:creationId xmlns:a16="http://schemas.microsoft.com/office/drawing/2014/main" id="{FAC49105-D88A-48AF-8BA0-E890E2765A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3852672" cy="365125"/>
          </a:xfrm>
        </p:spPr>
        <p:txBody>
          <a:bodyPr/>
          <a:lstStyle/>
          <a:p>
            <a:r>
              <a:rPr lang="pt-BR"/>
              <a:t>© FATTO Consultoria e Sistemas – www.fattocs.com</a:t>
            </a:r>
          </a:p>
        </p:txBody>
      </p:sp>
    </p:spTree>
    <p:extLst>
      <p:ext uri="{BB962C8B-B14F-4D97-AF65-F5344CB8AC3E}">
        <p14:creationId xmlns:p14="http://schemas.microsoft.com/office/powerpoint/2010/main" val="212326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23850" y="971550"/>
            <a:ext cx="11601450" cy="5747011"/>
          </a:xfrm>
        </p:spPr>
        <p:txBody>
          <a:bodyPr>
            <a:normAutofit/>
          </a:bodyPr>
          <a:lstStyle/>
          <a:p>
            <a:pPr eaLnBrk="1" hangingPunct="1"/>
            <a:r>
              <a:rPr lang="pt-BR" altLang="pt-BR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Os objetivos do teste continuam os mesmos seja desenvolvimento ágil ou tradicional</a:t>
            </a:r>
          </a:p>
          <a:p>
            <a:pPr eaLnBrk="1" hangingPunct="1"/>
            <a:r>
              <a:rPr lang="pt-BR" altLang="pt-BR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Especificações mais enxutas de requisitos implicam envolvimento do profissional de testes desde o início do desenvolvimento</a:t>
            </a:r>
          </a:p>
          <a:p>
            <a:pPr eaLnBrk="1" hangingPunct="1"/>
            <a:r>
              <a:rPr lang="pt-BR" altLang="pt-BR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Intensidade de mudanças gera risco maios de regressão a cada iteração</a:t>
            </a:r>
          </a:p>
          <a:p>
            <a:pPr lvl="1"/>
            <a:r>
              <a:rPr lang="pt-BR" altLang="pt-BR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Mitigação via automação de testes em todos os níveis</a:t>
            </a:r>
          </a:p>
          <a:p>
            <a:pPr lvl="1"/>
            <a:r>
              <a:rPr lang="pt-BR" altLang="pt-BR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 integração contínua</a:t>
            </a:r>
          </a:p>
          <a:p>
            <a:r>
              <a:rPr lang="pt-BR" altLang="pt-BR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 maior parte do tempo do profissional de testes está dedicada à criação, monitoramento, manutenção de testes automatizados</a:t>
            </a:r>
          </a:p>
          <a:p>
            <a:pPr lvl="1"/>
            <a:r>
              <a:rPr lang="pt-BR" altLang="pt-BR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Necessidade de sólida formação técnica em automação</a:t>
            </a:r>
          </a:p>
          <a:p>
            <a:r>
              <a:rPr lang="pt-BR" altLang="pt-BR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 integração do profissional de testes com o time de desenvolvimento pode por em risco a independência dos testes</a:t>
            </a:r>
          </a:p>
          <a:p>
            <a:pPr lvl="1"/>
            <a:r>
              <a:rPr lang="pt-BR" altLang="pt-BR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Mitigação via diferentes formas de organização dos testes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906334" y="24160"/>
            <a:ext cx="7561262" cy="720725"/>
          </a:xfrm>
          <a:noFill/>
          <a:ln w="9525">
            <a:noFill/>
            <a:miter lim="800000"/>
            <a:headEnd/>
            <a:tailEnd/>
          </a:ln>
        </p:spPr>
        <p:txBody>
          <a:bodyPr vert="horz" lIns="0" tIns="0" rIns="0" bIns="0" rtlCol="0" anchor="ctr">
            <a:normAutofit/>
          </a:bodyPr>
          <a:lstStyle/>
          <a:p>
            <a:r>
              <a:rPr lang="pt-BR" altLang="pt-BR" dirty="0"/>
              <a:t>Conclusão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52015AB7-39CE-4C9A-AA22-024C002F2E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60074F-BAC4-1B44-9C1F-2499F07ACFE8}" type="slidenum">
              <a:rPr lang="pt-BR" smtClean="0"/>
              <a:pPr>
                <a:defRPr/>
              </a:pPr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430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A4DD3BD-4CEC-4888-90A1-0C37C8E50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50975"/>
            <a:ext cx="12192000" cy="5541899"/>
          </a:xfrm>
        </p:spPr>
        <p:txBody>
          <a:bodyPr>
            <a:normAutofit/>
          </a:bodyPr>
          <a:lstStyle/>
          <a:p>
            <a:pPr marL="693737" lvl="1" indent="-342900">
              <a:spcBef>
                <a:spcPts val="1200"/>
              </a:spcBef>
              <a:defRPr/>
            </a:pPr>
            <a:r>
              <a:rPr lang="pt-BR" sz="3200" dirty="0"/>
              <a:t>Serviços</a:t>
            </a:r>
          </a:p>
          <a:p>
            <a:pPr marL="1074737" lvl="2" indent="-342900">
              <a:spcBef>
                <a:spcPts val="1200"/>
              </a:spcBef>
              <a:defRPr/>
            </a:pPr>
            <a:r>
              <a:rPr lang="pt-BR" sz="2800" dirty="0"/>
              <a:t>Fábrica de Testes (Outsourcing)</a:t>
            </a:r>
          </a:p>
          <a:p>
            <a:pPr marL="1074737" lvl="2" indent="-342900">
              <a:spcBef>
                <a:spcPts val="1200"/>
              </a:spcBef>
              <a:defRPr/>
            </a:pPr>
            <a:r>
              <a:rPr lang="pt-BR" sz="2800" dirty="0"/>
              <a:t>Automatização do processo de inspeção e testes</a:t>
            </a:r>
          </a:p>
          <a:p>
            <a:pPr marL="1074737" lvl="2" indent="-342900">
              <a:spcBef>
                <a:spcPts val="1200"/>
              </a:spcBef>
              <a:defRPr/>
            </a:pPr>
            <a:r>
              <a:rPr lang="pt-BR" sz="2800" dirty="0"/>
              <a:t>Mentoria em testes para a equipe do cliente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B8691F0-EF8C-41D9-86F7-64290FE1E0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Espaço Reservado para Data 1">
            <a:extLst>
              <a:ext uri="{FF2B5EF4-FFF2-40B4-BE49-F238E27FC236}">
                <a16:creationId xmlns:a16="http://schemas.microsoft.com/office/drawing/2014/main" id="{109AA555-2824-40CB-9356-66BB431E69FC}"/>
              </a:ext>
            </a:extLst>
          </p:cNvPr>
          <p:cNvSpPr txBox="1">
            <a:spLocks/>
          </p:cNvSpPr>
          <p:nvPr/>
        </p:nvSpPr>
        <p:spPr>
          <a:xfrm>
            <a:off x="-1" y="6492875"/>
            <a:ext cx="609057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>
                <a:solidFill>
                  <a:schemeClr val="tx1">
                    <a:tint val="75000"/>
                  </a:schemeClr>
                </a:solidFill>
              </a:rPr>
              <a:t>© FATTO Consultoria e Sistemas – www.fattocs.com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0FBF035-8539-4663-9FF2-DF982CAE4F66}"/>
              </a:ext>
            </a:extLst>
          </p:cNvPr>
          <p:cNvSpPr/>
          <p:nvPr/>
        </p:nvSpPr>
        <p:spPr>
          <a:xfrm>
            <a:off x="433838" y="223146"/>
            <a:ext cx="1054594" cy="504825"/>
          </a:xfrm>
          <a:prstGeom prst="rect">
            <a:avLst/>
          </a:prstGeom>
          <a:solidFill>
            <a:srgbClr val="DD3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Helvetica Neue" panose="02000503000000020004" pitchFamily="2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9E6076B8-9D06-4590-9906-93E4EC58B2D1}"/>
              </a:ext>
            </a:extLst>
          </p:cNvPr>
          <p:cNvSpPr txBox="1">
            <a:spLocks/>
          </p:cNvSpPr>
          <p:nvPr/>
        </p:nvSpPr>
        <p:spPr>
          <a:xfrm>
            <a:off x="1623444" y="85445"/>
            <a:ext cx="6142674" cy="76269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pt-BR" sz="3200" b="1" dirty="0">
                <a:solidFill>
                  <a:srgbClr val="000066"/>
                </a:solidFill>
                <a:latin typeface="Tahoma"/>
                <a:ea typeface="+mn-ea"/>
                <a:cs typeface="+mn-cs"/>
              </a:rPr>
              <a:t>COMO PODEMOS TE AJUDAR</a:t>
            </a:r>
          </a:p>
        </p:txBody>
      </p:sp>
    </p:spTree>
    <p:extLst>
      <p:ext uri="{BB962C8B-B14F-4D97-AF65-F5344CB8AC3E}">
        <p14:creationId xmlns:p14="http://schemas.microsoft.com/office/powerpoint/2010/main" val="29217174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B8691F0-EF8C-41D9-86F7-64290FE1E0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Espaço Reservado para Data 1">
            <a:extLst>
              <a:ext uri="{FF2B5EF4-FFF2-40B4-BE49-F238E27FC236}">
                <a16:creationId xmlns:a16="http://schemas.microsoft.com/office/drawing/2014/main" id="{109AA555-2824-40CB-9356-66BB431E69FC}"/>
              </a:ext>
            </a:extLst>
          </p:cNvPr>
          <p:cNvSpPr txBox="1">
            <a:spLocks/>
          </p:cNvSpPr>
          <p:nvPr/>
        </p:nvSpPr>
        <p:spPr>
          <a:xfrm>
            <a:off x="-1" y="6492875"/>
            <a:ext cx="609057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>
                <a:solidFill>
                  <a:schemeClr val="tx1">
                    <a:tint val="75000"/>
                  </a:schemeClr>
                </a:solidFill>
              </a:rPr>
              <a:t>© FATTO Consultoria e Sistemas – www.fattocs.com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4B5E103B-EAB0-41E0-B110-7FA73003F33A}"/>
              </a:ext>
            </a:extLst>
          </p:cNvPr>
          <p:cNvSpPr/>
          <p:nvPr/>
        </p:nvSpPr>
        <p:spPr>
          <a:xfrm>
            <a:off x="433839" y="329169"/>
            <a:ext cx="1054594" cy="504825"/>
          </a:xfrm>
          <a:prstGeom prst="rect">
            <a:avLst/>
          </a:prstGeom>
          <a:solidFill>
            <a:srgbClr val="DD3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Helvetica Neue" panose="02000503000000020004" pitchFamily="2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CAC249F4-858F-45A7-9D2C-90AA1C7AC4AF}"/>
              </a:ext>
            </a:extLst>
          </p:cNvPr>
          <p:cNvSpPr txBox="1">
            <a:spLocks/>
          </p:cNvSpPr>
          <p:nvPr/>
        </p:nvSpPr>
        <p:spPr>
          <a:xfrm>
            <a:off x="1623445" y="257729"/>
            <a:ext cx="5443980" cy="6477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pt-BR" sz="3200" b="1" dirty="0">
                <a:solidFill>
                  <a:srgbClr val="000066"/>
                </a:solidFill>
                <a:latin typeface="Tahoma"/>
                <a:ea typeface="+mn-ea"/>
                <a:cs typeface="+mn-cs"/>
              </a:rPr>
              <a:t>PRÓXIMOS EVENTOS</a:t>
            </a:r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41ECCF73-B26A-4FAB-9413-6F86BFC6E075}"/>
              </a:ext>
            </a:extLst>
          </p:cNvPr>
          <p:cNvSpPr txBox="1">
            <a:spLocks/>
          </p:cNvSpPr>
          <p:nvPr/>
        </p:nvSpPr>
        <p:spPr>
          <a:xfrm>
            <a:off x="6628" y="1037113"/>
            <a:ext cx="12192000" cy="5287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11163" indent="-4000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charset="2"/>
              <a:buChar char="q"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62000" indent="-3159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04850" lvl="1" indent="-342900">
              <a:spcBef>
                <a:spcPts val="1200"/>
              </a:spcBef>
              <a:defRPr/>
            </a:pPr>
            <a:r>
              <a:rPr lang="pt-BR" dirty="0"/>
              <a:t>Não culpe o termômetro pela febre: benefícios colaterais da medição de software</a:t>
            </a:r>
          </a:p>
          <a:p>
            <a:pPr marL="1085850" lvl="2" indent="-342900">
              <a:spcBef>
                <a:spcPts val="1200"/>
              </a:spcBef>
              <a:defRPr/>
            </a:pPr>
            <a:r>
              <a:rPr lang="pt-BR" dirty="0"/>
              <a:t>Data: 26/01/2021 às 13 horas (Horário de Brasília)</a:t>
            </a:r>
          </a:p>
          <a:p>
            <a:pPr marL="1085850" lvl="2" indent="-342900">
              <a:spcBef>
                <a:spcPts val="1200"/>
              </a:spcBef>
              <a:defRPr/>
            </a:pPr>
            <a:r>
              <a:rPr lang="pt-BR" dirty="0"/>
              <a:t>Inscrições gratuitas em: </a:t>
            </a:r>
            <a:r>
              <a:rPr lang="pt-BR" dirty="0">
                <a:hlinkClick r:id="rId2"/>
              </a:rPr>
              <a:t>https://bit.ly/3p3YNYn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99308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A26D01AD-A879-400A-8321-4CF9C90A1B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3417" y="1204206"/>
            <a:ext cx="6732929" cy="5257554"/>
          </a:xfrm>
          <a:prstGeom prst="rect">
            <a:avLst/>
          </a:prstGeom>
        </p:spPr>
      </p:pic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60DE7B4-A164-41DE-A0B7-89FE3466DB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E03B2E28-8BE1-40A7-8A20-06D13DDFA865}"/>
              </a:ext>
            </a:extLst>
          </p:cNvPr>
          <p:cNvSpPr txBox="1">
            <a:spLocks/>
          </p:cNvSpPr>
          <p:nvPr/>
        </p:nvSpPr>
        <p:spPr>
          <a:xfrm>
            <a:off x="0" y="154971"/>
            <a:ext cx="10388184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419" b="1" dirty="0">
                <a:solidFill>
                  <a:srgbClr val="000066"/>
                </a:solidFill>
                <a:latin typeface="Tahoma"/>
                <a:ea typeface="+mn-ea"/>
                <a:cs typeface="+mn-cs"/>
              </a:rPr>
              <a:t>AVALIAÇÃO</a:t>
            </a:r>
            <a:b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cs typeface="Aharoni" panose="02010803020104030203" pitchFamily="2" charset="-79"/>
              </a:rPr>
            </a:br>
            <a:endParaRPr lang="pt-BR" dirty="0"/>
          </a:p>
        </p:txBody>
      </p:sp>
      <p:sp>
        <p:nvSpPr>
          <p:cNvPr id="7" name="Espaço Reservado para Data 1">
            <a:extLst>
              <a:ext uri="{FF2B5EF4-FFF2-40B4-BE49-F238E27FC236}">
                <a16:creationId xmlns:a16="http://schemas.microsoft.com/office/drawing/2014/main" id="{36CE247E-33B9-4BDB-BB92-02ADAD0F55FC}"/>
              </a:ext>
            </a:extLst>
          </p:cNvPr>
          <p:cNvSpPr txBox="1">
            <a:spLocks/>
          </p:cNvSpPr>
          <p:nvPr/>
        </p:nvSpPr>
        <p:spPr>
          <a:xfrm>
            <a:off x="-1" y="6492875"/>
            <a:ext cx="609057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>
                <a:solidFill>
                  <a:schemeClr val="tx1">
                    <a:tint val="75000"/>
                  </a:schemeClr>
                </a:solidFill>
              </a:rPr>
              <a:t>© FATTO Consultoria e Sistemas – www.fattocs.com</a:t>
            </a:r>
          </a:p>
        </p:txBody>
      </p:sp>
    </p:spTree>
    <p:extLst>
      <p:ext uri="{BB962C8B-B14F-4D97-AF65-F5344CB8AC3E}">
        <p14:creationId xmlns:p14="http://schemas.microsoft.com/office/powerpoint/2010/main" val="774169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Homem em cima de gramado&#10;&#10;Descrição gerada automaticamente">
            <a:extLst>
              <a:ext uri="{FF2B5EF4-FFF2-40B4-BE49-F238E27FC236}">
                <a16:creationId xmlns:a16="http://schemas.microsoft.com/office/drawing/2014/main" id="{9809D2AD-213F-4C9D-970B-B6A6AE62EE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786" r="29286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77A4ED9-B7FD-4FD8-87A3-CBFF34D2A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Apresentador</a:t>
            </a:r>
          </a:p>
        </p:txBody>
      </p:sp>
      <p:sp>
        <p:nvSpPr>
          <p:cNvPr id="6" name="Espaço Reservado para Conteúdo 12">
            <a:extLst>
              <a:ext uri="{FF2B5EF4-FFF2-40B4-BE49-F238E27FC236}">
                <a16:creationId xmlns:a16="http://schemas.microsoft.com/office/drawing/2014/main" id="{BC1F8469-83F7-4DE0-9956-419E7BD83387}"/>
              </a:ext>
            </a:extLst>
          </p:cNvPr>
          <p:cNvSpPr txBox="1">
            <a:spLocks/>
          </p:cNvSpPr>
          <p:nvPr/>
        </p:nvSpPr>
        <p:spPr>
          <a:xfrm>
            <a:off x="571501" y="2272143"/>
            <a:ext cx="4940300" cy="3788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 baseline="0">
                <a:solidFill>
                  <a:srgbClr val="7F7F7F"/>
                </a:solidFill>
                <a:latin typeface="Helvetica Neue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rgbClr val="7F7F7F"/>
                </a:solidFill>
                <a:latin typeface="Helvetica Neue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 baseline="0">
                <a:solidFill>
                  <a:srgbClr val="7F7F7F"/>
                </a:solidFill>
                <a:latin typeface="Helvetica Neue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rgbClr val="7F7F7F"/>
                </a:solidFill>
                <a:latin typeface="Helvetica Neue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rgbClr val="7F7F7F"/>
                </a:solidFill>
                <a:latin typeface="Helvetica Neue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GUILHERME SIQUEIRA SIMÕES</a:t>
            </a:r>
          </a:p>
          <a:p>
            <a:pPr algn="l">
              <a:lnSpc>
                <a:spcPct val="90000"/>
              </a:lnSpc>
            </a:pPr>
            <a:endParaRPr lang="en-US" sz="2000" dirty="0">
              <a:solidFill>
                <a:srgbClr val="000000"/>
              </a:solidFill>
              <a:latin typeface="+mn-lt"/>
            </a:endParaRPr>
          </a:p>
          <a:p>
            <a:pPr algn="l">
              <a:lnSpc>
                <a:spcPct val="90000"/>
              </a:lnSpc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guilherme.simoes@fattocs.com </a:t>
            </a:r>
          </a:p>
          <a:p>
            <a:pPr algn="l">
              <a:lnSpc>
                <a:spcPct val="90000"/>
              </a:lnSpc>
            </a:pPr>
            <a:r>
              <a:rPr lang="en-US" sz="2000" dirty="0" err="1">
                <a:solidFill>
                  <a:srgbClr val="000000"/>
                </a:solidFill>
                <a:latin typeface="+mn-lt"/>
              </a:rPr>
              <a:t>Linkedin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: br.linkedin.com/in/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guilhermesimoes</a:t>
            </a:r>
            <a:endParaRPr lang="en-US" sz="2000" dirty="0">
              <a:solidFill>
                <a:srgbClr val="000000"/>
              </a:solidFill>
              <a:latin typeface="+mn-lt"/>
            </a:endParaRPr>
          </a:p>
          <a:p>
            <a:pPr algn="l">
              <a:lnSpc>
                <a:spcPct val="90000"/>
              </a:lnSpc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Skype: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guilherme.s.simoes</a:t>
            </a:r>
            <a:endParaRPr lang="en-US" sz="2000" dirty="0">
              <a:solidFill>
                <a:srgbClr val="000000"/>
              </a:solidFill>
              <a:latin typeface="+mn-lt"/>
            </a:endParaRPr>
          </a:p>
          <a:p>
            <a:pPr algn="l">
              <a:lnSpc>
                <a:spcPct val="90000"/>
              </a:lnSpc>
            </a:pPr>
            <a:r>
              <a:rPr lang="en-US" sz="2000" dirty="0" err="1">
                <a:solidFill>
                  <a:srgbClr val="000000"/>
                </a:solidFill>
                <a:latin typeface="+mn-lt"/>
              </a:rPr>
              <a:t>Whatsapp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: +5527981117505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E76AE0B-521C-49AC-8DB0-7D59C573C8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26030" y="6547552"/>
            <a:ext cx="570728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D22F896-40B5-4ADD-8801-0D06FADFA095}" type="slidenum">
              <a:rPr lang="en-US" sz="1100">
                <a:solidFill>
                  <a:schemeClr val="tx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25</a:t>
            </a:fld>
            <a:endParaRPr lang="en-US" sz="1100" dirty="0">
              <a:solidFill>
                <a:schemeClr val="tx1"/>
              </a:solidFill>
              <a:latin typeface="Calibri" panose="020F0502020204030204"/>
            </a:endParaRPr>
          </a:p>
        </p:txBody>
      </p:sp>
      <p:sp>
        <p:nvSpPr>
          <p:cNvPr id="24" name="Espaço Reservado para Data 1">
            <a:extLst>
              <a:ext uri="{FF2B5EF4-FFF2-40B4-BE49-F238E27FC236}">
                <a16:creationId xmlns:a16="http://schemas.microsoft.com/office/drawing/2014/main" id="{32F8FFD3-270C-4D00-9C7F-B8EE40BF2298}"/>
              </a:ext>
            </a:extLst>
          </p:cNvPr>
          <p:cNvSpPr txBox="1">
            <a:spLocks/>
          </p:cNvSpPr>
          <p:nvPr/>
        </p:nvSpPr>
        <p:spPr>
          <a:xfrm>
            <a:off x="-1" y="6492875"/>
            <a:ext cx="609057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sz="1200" dirty="0">
                <a:solidFill>
                  <a:schemeClr val="tx1">
                    <a:tint val="75000"/>
                  </a:schemeClr>
                </a:solidFill>
              </a:rPr>
              <a:t>© FATTO Consultoria e Sistemas – www.fattocs.com</a:t>
            </a:r>
            <a:endParaRPr lang="pt-BR" sz="120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130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9"/>
          <p:cNvSpPr>
            <a:spLocks/>
          </p:cNvSpPr>
          <p:nvPr/>
        </p:nvSpPr>
        <p:spPr bwMode="gray">
          <a:xfrm>
            <a:off x="-1588" y="-1588"/>
            <a:ext cx="12191999" cy="4940301"/>
          </a:xfrm>
          <a:custGeom>
            <a:avLst/>
            <a:gdLst>
              <a:gd name="T0" fmla="*/ 8 w 5767"/>
              <a:gd name="T1" fmla="*/ 3103 h 3128"/>
              <a:gd name="T2" fmla="*/ 2913 w 5767"/>
              <a:gd name="T3" fmla="*/ 3102 h 3128"/>
              <a:gd name="T4" fmla="*/ 3143 w 5767"/>
              <a:gd name="T5" fmla="*/ 3022 h 3128"/>
              <a:gd name="T6" fmla="*/ 3668 w 5767"/>
              <a:gd name="T7" fmla="*/ 2460 h 3128"/>
              <a:gd name="T8" fmla="*/ 4129 w 5767"/>
              <a:gd name="T9" fmla="*/ 2235 h 3128"/>
              <a:gd name="T10" fmla="*/ 5761 w 5767"/>
              <a:gd name="T11" fmla="*/ 2235 h 3128"/>
              <a:gd name="T12" fmla="*/ 5767 w 5767"/>
              <a:gd name="T13" fmla="*/ 0 h 3128"/>
              <a:gd name="T14" fmla="*/ 0 w 5767"/>
              <a:gd name="T15" fmla="*/ 1 h 3128"/>
              <a:gd name="T16" fmla="*/ 8 w 5767"/>
              <a:gd name="T17" fmla="*/ 3103 h 3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7" h="3128">
                <a:moveTo>
                  <a:pt x="8" y="3103"/>
                </a:moveTo>
                <a:lnTo>
                  <a:pt x="2913" y="3102"/>
                </a:lnTo>
                <a:cubicBezTo>
                  <a:pt x="3054" y="3102"/>
                  <a:pt x="3012" y="3128"/>
                  <a:pt x="3143" y="3022"/>
                </a:cubicBezTo>
                <a:lnTo>
                  <a:pt x="3668" y="2460"/>
                </a:lnTo>
                <a:cubicBezTo>
                  <a:pt x="3832" y="2329"/>
                  <a:pt x="3809" y="2215"/>
                  <a:pt x="4129" y="2235"/>
                </a:cubicBezTo>
                <a:lnTo>
                  <a:pt x="5761" y="2235"/>
                </a:lnTo>
                <a:lnTo>
                  <a:pt x="5767" y="0"/>
                </a:lnTo>
                <a:lnTo>
                  <a:pt x="0" y="1"/>
                </a:lnTo>
                <a:lnTo>
                  <a:pt x="8" y="3103"/>
                </a:lnTo>
                <a:close/>
              </a:path>
            </a:pathLst>
          </a:custGeom>
          <a:solidFill>
            <a:srgbClr val="C51327">
              <a:alpha val="89999"/>
            </a:srgbClr>
          </a:solidFill>
          <a:ln>
            <a:noFill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" name="Freeform 39"/>
          <p:cNvSpPr>
            <a:spLocks/>
          </p:cNvSpPr>
          <p:nvPr/>
        </p:nvSpPr>
        <p:spPr bwMode="gray">
          <a:xfrm>
            <a:off x="1" y="6346826"/>
            <a:ext cx="12192000" cy="511175"/>
          </a:xfrm>
          <a:custGeom>
            <a:avLst/>
            <a:gdLst>
              <a:gd name="T0" fmla="*/ 5745 w 5752"/>
              <a:gd name="T1" fmla="*/ 9 h 444"/>
              <a:gd name="T2" fmla="*/ 2449 w 5752"/>
              <a:gd name="T3" fmla="*/ 8 h 444"/>
              <a:gd name="T4" fmla="*/ 2347 w 5752"/>
              <a:gd name="T5" fmla="*/ 14 h 444"/>
              <a:gd name="T6" fmla="*/ 2174 w 5752"/>
              <a:gd name="T7" fmla="*/ 93 h 444"/>
              <a:gd name="T8" fmla="*/ 2046 w 5752"/>
              <a:gd name="T9" fmla="*/ 127 h 444"/>
              <a:gd name="T10" fmla="*/ 0 w 5752"/>
              <a:gd name="T11" fmla="*/ 119 h 444"/>
              <a:gd name="T12" fmla="*/ 0 w 5752"/>
              <a:gd name="T13" fmla="*/ 444 h 444"/>
              <a:gd name="T14" fmla="*/ 3601 w 5752"/>
              <a:gd name="T15" fmla="*/ 444 h 444"/>
              <a:gd name="T16" fmla="*/ 3672 w 5752"/>
              <a:gd name="T17" fmla="*/ 424 h 444"/>
              <a:gd name="T18" fmla="*/ 3883 w 5752"/>
              <a:gd name="T19" fmla="*/ 331 h 444"/>
              <a:gd name="T20" fmla="*/ 3985 w 5752"/>
              <a:gd name="T21" fmla="*/ 325 h 444"/>
              <a:gd name="T22" fmla="*/ 5752 w 5752"/>
              <a:gd name="T23" fmla="*/ 325 h 444"/>
              <a:gd name="T24" fmla="*/ 5745 w 5752"/>
              <a:gd name="T25" fmla="*/ 9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752" h="444">
                <a:moveTo>
                  <a:pt x="5745" y="9"/>
                </a:moveTo>
                <a:lnTo>
                  <a:pt x="2449" y="8"/>
                </a:lnTo>
                <a:cubicBezTo>
                  <a:pt x="2309" y="8"/>
                  <a:pt x="2404" y="0"/>
                  <a:pt x="2347" y="14"/>
                </a:cubicBezTo>
                <a:lnTo>
                  <a:pt x="2174" y="93"/>
                </a:lnTo>
                <a:cubicBezTo>
                  <a:pt x="2124" y="112"/>
                  <a:pt x="2142" y="120"/>
                  <a:pt x="2046" y="127"/>
                </a:cubicBezTo>
                <a:cubicBezTo>
                  <a:pt x="1076" y="125"/>
                  <a:pt x="0" y="119"/>
                  <a:pt x="0" y="119"/>
                </a:cubicBezTo>
                <a:lnTo>
                  <a:pt x="0" y="444"/>
                </a:lnTo>
                <a:lnTo>
                  <a:pt x="3601" y="444"/>
                </a:lnTo>
                <a:lnTo>
                  <a:pt x="3672" y="424"/>
                </a:lnTo>
                <a:lnTo>
                  <a:pt x="3883" y="331"/>
                </a:lnTo>
                <a:lnTo>
                  <a:pt x="3985" y="325"/>
                </a:lnTo>
                <a:lnTo>
                  <a:pt x="5752" y="325"/>
                </a:lnTo>
                <a:lnTo>
                  <a:pt x="5745" y="9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" name="Freeform 28"/>
          <p:cNvSpPr>
            <a:spLocks/>
          </p:cNvSpPr>
          <p:nvPr/>
        </p:nvSpPr>
        <p:spPr bwMode="gray">
          <a:xfrm>
            <a:off x="-34889" y="88900"/>
            <a:ext cx="12226889" cy="4274593"/>
          </a:xfrm>
          <a:custGeom>
            <a:avLst/>
            <a:gdLst>
              <a:gd name="T0" fmla="*/ 8 w 5767"/>
              <a:gd name="T1" fmla="*/ 2730 h 2730"/>
              <a:gd name="T2" fmla="*/ 3040 w 5767"/>
              <a:gd name="T3" fmla="*/ 2726 h 2730"/>
              <a:gd name="T4" fmla="*/ 3347 w 5767"/>
              <a:gd name="T5" fmla="*/ 2630 h 2730"/>
              <a:gd name="T6" fmla="*/ 3795 w 5767"/>
              <a:gd name="T7" fmla="*/ 2170 h 2730"/>
              <a:gd name="T8" fmla="*/ 4115 w 5767"/>
              <a:gd name="T9" fmla="*/ 2080 h 2730"/>
              <a:gd name="T10" fmla="*/ 5760 w 5767"/>
              <a:gd name="T11" fmla="*/ 2093 h 2730"/>
              <a:gd name="T12" fmla="*/ 5767 w 5767"/>
              <a:gd name="T13" fmla="*/ 0 h 2730"/>
              <a:gd name="T14" fmla="*/ 0 w 5767"/>
              <a:gd name="T15" fmla="*/ 1 h 2730"/>
              <a:gd name="T16" fmla="*/ 8 w 5767"/>
              <a:gd name="T17" fmla="*/ 2730 h 2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7" h="2730">
                <a:moveTo>
                  <a:pt x="8" y="2730"/>
                </a:moveTo>
                <a:lnTo>
                  <a:pt x="3040" y="2726"/>
                </a:lnTo>
                <a:cubicBezTo>
                  <a:pt x="3181" y="2726"/>
                  <a:pt x="3224" y="2728"/>
                  <a:pt x="3347" y="2630"/>
                </a:cubicBezTo>
                <a:lnTo>
                  <a:pt x="3795" y="2170"/>
                </a:lnTo>
                <a:cubicBezTo>
                  <a:pt x="3923" y="2078"/>
                  <a:pt x="3942" y="2074"/>
                  <a:pt x="4115" y="2080"/>
                </a:cubicBezTo>
                <a:lnTo>
                  <a:pt x="5760" y="2093"/>
                </a:lnTo>
                <a:lnTo>
                  <a:pt x="5767" y="0"/>
                </a:lnTo>
                <a:lnTo>
                  <a:pt x="0" y="1"/>
                </a:lnTo>
                <a:lnTo>
                  <a:pt x="8" y="273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>
                  <a:alpha val="89999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" name="Freeform 37"/>
          <p:cNvSpPr>
            <a:spLocks/>
          </p:cNvSpPr>
          <p:nvPr/>
        </p:nvSpPr>
        <p:spPr bwMode="gray">
          <a:xfrm>
            <a:off x="-3176" y="4575493"/>
            <a:ext cx="12160286" cy="511175"/>
          </a:xfrm>
          <a:custGeom>
            <a:avLst/>
            <a:gdLst>
              <a:gd name="T0" fmla="*/ 5745 w 5752"/>
              <a:gd name="T1" fmla="*/ 9 h 444"/>
              <a:gd name="T2" fmla="*/ 2449 w 5752"/>
              <a:gd name="T3" fmla="*/ 8 h 444"/>
              <a:gd name="T4" fmla="*/ 2347 w 5752"/>
              <a:gd name="T5" fmla="*/ 14 h 444"/>
              <a:gd name="T6" fmla="*/ 2174 w 5752"/>
              <a:gd name="T7" fmla="*/ 93 h 444"/>
              <a:gd name="T8" fmla="*/ 2046 w 5752"/>
              <a:gd name="T9" fmla="*/ 127 h 444"/>
              <a:gd name="T10" fmla="*/ 0 w 5752"/>
              <a:gd name="T11" fmla="*/ 119 h 444"/>
              <a:gd name="T12" fmla="*/ 0 w 5752"/>
              <a:gd name="T13" fmla="*/ 444 h 444"/>
              <a:gd name="T14" fmla="*/ 3601 w 5752"/>
              <a:gd name="T15" fmla="*/ 444 h 444"/>
              <a:gd name="T16" fmla="*/ 3672 w 5752"/>
              <a:gd name="T17" fmla="*/ 424 h 444"/>
              <a:gd name="T18" fmla="*/ 3883 w 5752"/>
              <a:gd name="T19" fmla="*/ 331 h 444"/>
              <a:gd name="T20" fmla="*/ 3985 w 5752"/>
              <a:gd name="T21" fmla="*/ 325 h 444"/>
              <a:gd name="T22" fmla="*/ 5752 w 5752"/>
              <a:gd name="T23" fmla="*/ 325 h 444"/>
              <a:gd name="T24" fmla="*/ 5745 w 5752"/>
              <a:gd name="T25" fmla="*/ 9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752" h="444">
                <a:moveTo>
                  <a:pt x="5745" y="9"/>
                </a:moveTo>
                <a:lnTo>
                  <a:pt x="2449" y="8"/>
                </a:lnTo>
                <a:cubicBezTo>
                  <a:pt x="2309" y="8"/>
                  <a:pt x="2404" y="0"/>
                  <a:pt x="2347" y="14"/>
                </a:cubicBezTo>
                <a:lnTo>
                  <a:pt x="2174" y="93"/>
                </a:lnTo>
                <a:cubicBezTo>
                  <a:pt x="2124" y="112"/>
                  <a:pt x="2142" y="120"/>
                  <a:pt x="2046" y="127"/>
                </a:cubicBezTo>
                <a:cubicBezTo>
                  <a:pt x="1076" y="125"/>
                  <a:pt x="0" y="119"/>
                  <a:pt x="0" y="119"/>
                </a:cubicBezTo>
                <a:lnTo>
                  <a:pt x="0" y="444"/>
                </a:lnTo>
                <a:lnTo>
                  <a:pt x="3601" y="444"/>
                </a:lnTo>
                <a:lnTo>
                  <a:pt x="3672" y="424"/>
                </a:lnTo>
                <a:lnTo>
                  <a:pt x="3883" y="331"/>
                </a:lnTo>
                <a:lnTo>
                  <a:pt x="3985" y="325"/>
                </a:lnTo>
                <a:lnTo>
                  <a:pt x="5752" y="325"/>
                </a:lnTo>
                <a:lnTo>
                  <a:pt x="5745" y="9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21" name="Imagem 7" descr="Logo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43750" y="237934"/>
            <a:ext cx="1931111" cy="8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872B2D7-6269-BB46-9414-2BA127EDC17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585" y="193272"/>
            <a:ext cx="6098775" cy="40658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202FF0A-A899-D245-B631-79462AEE35F1}"/>
              </a:ext>
            </a:extLst>
          </p:cNvPr>
          <p:cNvSpPr/>
          <p:nvPr/>
        </p:nvSpPr>
        <p:spPr>
          <a:xfrm>
            <a:off x="6004560" y="1304359"/>
            <a:ext cx="61525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000" dirty="0">
                <a:solidFill>
                  <a:srgbClr val="CD2B32"/>
                </a:solidFill>
                <a:latin typeface="Bebas Neue Book" pitchFamily="2" charset="77"/>
              </a:rPr>
              <a:t>apoiar nossos clientes no </a:t>
            </a:r>
            <a:r>
              <a:rPr lang="pt-BR" sz="3000" b="1" dirty="0">
                <a:solidFill>
                  <a:srgbClr val="CD2B32"/>
                </a:solidFill>
                <a:latin typeface="Bebas Neue Book" pitchFamily="2" charset="77"/>
              </a:rPr>
              <a:t>planejamento e avaliação de desempenho</a:t>
            </a:r>
            <a:r>
              <a:rPr lang="pt-BR" sz="3000" dirty="0">
                <a:solidFill>
                  <a:srgbClr val="CD2B32"/>
                </a:solidFill>
                <a:latin typeface="Bebas Neue Book" pitchFamily="2" charset="77"/>
              </a:rPr>
              <a:t> de </a:t>
            </a:r>
            <a:r>
              <a:rPr lang="pt-BR" sz="3000" b="1" dirty="0">
                <a:solidFill>
                  <a:srgbClr val="CD2B32"/>
                </a:solidFill>
                <a:latin typeface="Bebas Neue Book" pitchFamily="2" charset="77"/>
              </a:rPr>
              <a:t>processos de TI</a:t>
            </a:r>
            <a:r>
              <a:rPr lang="pt-BR" sz="3000" dirty="0">
                <a:solidFill>
                  <a:srgbClr val="CD2B32"/>
                </a:solidFill>
                <a:latin typeface="Bebas Neue Book" pitchFamily="2" charset="77"/>
              </a:rPr>
              <a:t> para </a:t>
            </a:r>
            <a:r>
              <a:rPr lang="pt-BR" sz="3000" b="1" dirty="0">
                <a:solidFill>
                  <a:srgbClr val="CD2B32"/>
                </a:solidFill>
                <a:latin typeface="Bebas Neue" pitchFamily="2" charset="77"/>
              </a:rPr>
              <a:t>alavancar</a:t>
            </a:r>
            <a:r>
              <a:rPr lang="pt-BR" sz="3000" b="1" dirty="0">
                <a:solidFill>
                  <a:srgbClr val="CD2B32"/>
                </a:solidFill>
                <a:latin typeface="Bebas Neue Book" pitchFamily="2" charset="77"/>
              </a:rPr>
              <a:t> o sucesso de seu negócio</a:t>
            </a:r>
            <a:endParaRPr lang="en-US" sz="3000" b="1" dirty="0">
              <a:solidFill>
                <a:srgbClr val="CD2B32"/>
              </a:solidFill>
              <a:latin typeface="Bebas Neue Book" pitchFamily="2" charset="77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13C7AF-ED8F-9947-94E3-73FCF20B1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E54466-A705-BD4C-BAE4-A04344B93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/>
              <a:t>© FATTO Consultoria e Sistemas – www.fattocs.com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A83D34BB-0709-4C14-8364-9FA2F99AF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146092" y="4097169"/>
            <a:ext cx="1655490" cy="224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O livro de Engenharia de Requisitos: Software Orientado ao Negócio.">
            <a:extLst>
              <a:ext uri="{FF2B5EF4-FFF2-40B4-BE49-F238E27FC236}">
                <a16:creationId xmlns:a16="http://schemas.microsoft.com/office/drawing/2014/main" id="{3B150390-226B-422B-8BDE-6D43374FB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24837" y="4186537"/>
            <a:ext cx="1478127" cy="20960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578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700" y="1092200"/>
            <a:ext cx="11938000" cy="5400673"/>
          </a:xfrm>
          <a:solidFill>
            <a:schemeClr val="bg2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just">
              <a:lnSpc>
                <a:spcPct val="134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pc="-50" dirty="0"/>
              <a:t>Objetivos dos testes</a:t>
            </a:r>
          </a:p>
          <a:p>
            <a:pPr algn="just">
              <a:lnSpc>
                <a:spcPct val="134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pc="-50" dirty="0"/>
              <a:t>Agilidade e SCRUM</a:t>
            </a:r>
          </a:p>
          <a:p>
            <a:pPr algn="just">
              <a:lnSpc>
                <a:spcPct val="134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pc="-50" dirty="0"/>
              <a:t>Papel do testador</a:t>
            </a:r>
          </a:p>
          <a:p>
            <a:pPr algn="just">
              <a:lnSpc>
                <a:spcPct val="134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pc="-50" dirty="0"/>
              <a:t>Testes no contexto SCRUM</a:t>
            </a:r>
          </a:p>
          <a:p>
            <a:pPr algn="just">
              <a:lnSpc>
                <a:spcPct val="134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pc="-50" dirty="0"/>
              <a:t>Automação e integração contínua</a:t>
            </a:r>
          </a:p>
          <a:p>
            <a:pPr algn="just">
              <a:lnSpc>
                <a:spcPct val="134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pc="-50" dirty="0"/>
              <a:t>Independência de testes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pt-BR"/>
              <a:t>© FATTO Consultoria e Sistemas – www.fattocs.com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F08303-E7EF-7F40-80EA-8B58AAEDD090}" type="slidenum">
              <a:rPr lang="pt-BR" smtClean="0"/>
              <a:t>4</a:t>
            </a:fld>
            <a:endParaRPr lang="pt-BR"/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0" y="5450975"/>
            <a:ext cx="12192000" cy="1041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11163" indent="-4000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charset="2"/>
              <a:buChar char="q"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62000" indent="-3159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183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 do teste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F08303-E7EF-7F40-80EA-8B58AAEDD090}" type="slidenum">
              <a:rPr lang="pt-BR" smtClean="0"/>
              <a:t>5</a:t>
            </a:fld>
            <a:endParaRPr lang="pt-BR"/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0" y="5450975"/>
            <a:ext cx="12192000" cy="1041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11163" indent="-4000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charset="2"/>
              <a:buChar char="q"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62000" indent="-3159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34539" y="960500"/>
            <a:ext cx="12090785" cy="5583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11163" indent="-4000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charset="2"/>
              <a:buChar char="q"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62000" indent="-3159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t-BR" dirty="0"/>
              <a:t>Evitar que defeitos cheguem ao usuário</a:t>
            </a:r>
          </a:p>
          <a:p>
            <a:pPr>
              <a:lnSpc>
                <a:spcPct val="100000"/>
              </a:lnSpc>
            </a:pPr>
            <a:r>
              <a:rPr lang="pt-BR" dirty="0"/>
              <a:t>Verificar se todos os requisitos especificados foram cumpridos</a:t>
            </a:r>
          </a:p>
          <a:p>
            <a:pPr>
              <a:lnSpc>
                <a:spcPct val="100000"/>
              </a:lnSpc>
            </a:pPr>
            <a:r>
              <a:rPr lang="pt-BR" dirty="0"/>
              <a:t>Verificar se o produto está completo e validar se funciona como os interessados esperam</a:t>
            </a:r>
          </a:p>
          <a:p>
            <a:pPr>
              <a:lnSpc>
                <a:spcPct val="100000"/>
              </a:lnSpc>
            </a:pPr>
            <a:r>
              <a:rPr lang="pt-BR" dirty="0"/>
              <a:t>Criar confiança no nível de qualidade do produto</a:t>
            </a:r>
          </a:p>
          <a:p>
            <a:pPr>
              <a:lnSpc>
                <a:spcPct val="100000"/>
              </a:lnSpc>
            </a:pPr>
            <a:r>
              <a:rPr lang="pt-BR" dirty="0"/>
              <a:t>Verificar conformidade do produto a normas/leis/regulamentos</a:t>
            </a:r>
          </a:p>
          <a:p>
            <a:pPr>
              <a:lnSpc>
                <a:spcPct val="100000"/>
              </a:lnSpc>
            </a:pPr>
            <a:r>
              <a:rPr lang="pt-BR" dirty="0"/>
              <a:t>Fornecer informações aos interessados para que tomem decisões a respeito da qualidade do produto</a:t>
            </a:r>
          </a:p>
        </p:txBody>
      </p:sp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9CBE1D2D-DB72-4FD6-AB98-A4F8794ADB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3852672" cy="365125"/>
          </a:xfrm>
        </p:spPr>
        <p:txBody>
          <a:bodyPr/>
          <a:lstStyle/>
          <a:p>
            <a:r>
              <a:rPr lang="pt-BR"/>
              <a:t>© FATTO Consultoria e Sistemas – www.fattocs.com</a:t>
            </a:r>
          </a:p>
        </p:txBody>
      </p:sp>
    </p:spTree>
    <p:extLst>
      <p:ext uri="{BB962C8B-B14F-4D97-AF65-F5344CB8AC3E}">
        <p14:creationId xmlns:p14="http://schemas.microsoft.com/office/powerpoint/2010/main" val="202024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>
          <a:xfrm>
            <a:off x="371475" y="117284"/>
            <a:ext cx="9145001" cy="864076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dirty="0"/>
              <a:t>O Manifesto Ágil (2001)</a:t>
            </a:r>
            <a:br>
              <a:rPr lang="pt-BR" altLang="pt-BR" sz="3489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pt-BR" altLang="pt-BR" sz="1745" dirty="0">
                <a:solidFill>
                  <a:schemeClr val="tx2">
                    <a:satMod val="130000"/>
                  </a:schemeClr>
                </a:solidFill>
                <a:hlinkClick r:id="rId2"/>
              </a:rPr>
              <a:t>http://agilemanifesto.org/iso/ptbr/manifesto.html</a:t>
            </a:r>
            <a:r>
              <a:rPr lang="pt-BR" altLang="pt-BR" sz="1745" dirty="0">
                <a:solidFill>
                  <a:schemeClr val="tx2">
                    <a:satMod val="130000"/>
                  </a:schemeClr>
                </a:solidFill>
              </a:rPr>
              <a:t> </a:t>
            </a:r>
            <a:endParaRPr lang="pt-BR" altLang="pt-BR" sz="3489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024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76225" y="1340769"/>
            <a:ext cx="11601450" cy="392157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t-BR" altLang="pt-BR" b="1" dirty="0">
                <a:latin typeface="Arial" panose="020B0604020202020204" pitchFamily="34" charset="0"/>
                <a:cs typeface="Arial" panose="020B0604020202020204" pitchFamily="34" charset="0"/>
              </a:rPr>
              <a:t>Indivíduos e interações </a:t>
            </a:r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mais que processos e ferramentas</a:t>
            </a:r>
          </a:p>
          <a:p>
            <a:pPr>
              <a:defRPr/>
            </a:pPr>
            <a:r>
              <a:rPr lang="pt-BR" altLang="pt-BR" b="1" dirty="0">
                <a:latin typeface="Arial" panose="020B0604020202020204" pitchFamily="34" charset="0"/>
                <a:cs typeface="Arial" panose="020B0604020202020204" pitchFamily="34" charset="0"/>
              </a:rPr>
              <a:t>Software em funcionamento </a:t>
            </a:r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mais que documentação abrangente</a:t>
            </a:r>
          </a:p>
          <a:p>
            <a:pPr>
              <a:defRPr/>
            </a:pPr>
            <a:r>
              <a:rPr lang="pt-BR" altLang="pt-BR" b="1" dirty="0">
                <a:latin typeface="Arial" panose="020B0604020202020204" pitchFamily="34" charset="0"/>
                <a:cs typeface="Arial" panose="020B0604020202020204" pitchFamily="34" charset="0"/>
              </a:rPr>
              <a:t>Colaboração com o cliente </a:t>
            </a:r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mais que negociação de contratos</a:t>
            </a:r>
          </a:p>
          <a:p>
            <a:pPr>
              <a:defRPr/>
            </a:pPr>
            <a:r>
              <a:rPr lang="pt-BR" altLang="pt-BR" b="1" dirty="0">
                <a:latin typeface="Arial" panose="020B0604020202020204" pitchFamily="34" charset="0"/>
                <a:cs typeface="Arial" panose="020B0604020202020204" pitchFamily="34" charset="0"/>
              </a:rPr>
              <a:t>Responder a mudanças </a:t>
            </a:r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mais que seguir um plano</a:t>
            </a:r>
          </a:p>
        </p:txBody>
      </p:sp>
      <p:sp>
        <p:nvSpPr>
          <p:cNvPr id="7172" name="Espaço Reservado para Número de Slide 5"/>
          <p:cNvSpPr txBox="1">
            <a:spLocks/>
          </p:cNvSpPr>
          <p:nvPr/>
        </p:nvSpPr>
        <p:spPr bwMode="auto">
          <a:xfrm>
            <a:off x="10419891" y="6549035"/>
            <a:ext cx="1758617" cy="318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86C342B-46B4-4852-8F8E-0F2759F84587}" type="slidenum">
              <a:rPr lang="pt-BR" altLang="pt-BR" sz="960">
                <a:solidFill>
                  <a:srgbClr val="898989"/>
                </a:solidFill>
                <a:latin typeface="Helvetica Neue" pitchFamily="2"/>
              </a:rPr>
              <a:pPr algn="r"/>
              <a:t>6</a:t>
            </a:fld>
            <a:endParaRPr lang="pt-BR" altLang="pt-BR" sz="960">
              <a:solidFill>
                <a:srgbClr val="898989"/>
              </a:solidFill>
              <a:latin typeface="Helvetica Neue" pitchFamily="2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080B336-124F-44FA-80EB-09932FDE3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21" y="3324225"/>
            <a:ext cx="6360241" cy="3211483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70457E5-CA39-4683-AA8D-8F5403ACA4F2}"/>
              </a:ext>
            </a:extLst>
          </p:cNvPr>
          <p:cNvSpPr txBox="1"/>
          <p:nvPr/>
        </p:nvSpPr>
        <p:spPr>
          <a:xfrm>
            <a:off x="7069931" y="4048125"/>
            <a:ext cx="484584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Há uma variedade grande de abordagens ágeis para o desenvolvimento de software</a:t>
            </a:r>
          </a:p>
          <a:p>
            <a:pPr>
              <a:defRPr/>
            </a:pPr>
            <a:endParaRPr lang="pt-BR" alt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Na prática é comum a combinação de mais de uma abordagem</a:t>
            </a:r>
          </a:p>
        </p:txBody>
      </p:sp>
    </p:spTree>
    <p:extLst>
      <p:ext uri="{BB962C8B-B14F-4D97-AF65-F5344CB8AC3E}">
        <p14:creationId xmlns:p14="http://schemas.microsoft.com/office/powerpoint/2010/main" val="415514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D56B8400-4E9C-451B-A09A-900FE42F5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93540"/>
            <a:ext cx="12192000" cy="5199333"/>
          </a:xfrm>
        </p:spPr>
        <p:txBody>
          <a:bodyPr>
            <a:normAutofit/>
          </a:bodyPr>
          <a:lstStyle/>
          <a:p>
            <a:r>
              <a:rPr lang="pt-BR" dirty="0">
                <a:latin typeface="Helvetica Neue" charset="0"/>
                <a:ea typeface="Helvetica Neue" charset="0"/>
                <a:cs typeface="Helvetica Neue" charset="0"/>
              </a:rPr>
              <a:t>A cada iteração concluída, o produto cresce. Por conseguinte, os testes também aumentam.  E não basta testar as alterações no código na iteração atual, é preciso verificar se alguma regressão foi introduzida nas funcionalidades entregues em iterações anteriores</a:t>
            </a:r>
          </a:p>
          <a:p>
            <a:endParaRPr lang="pt-BR" dirty="0">
              <a:latin typeface="Helvetica Neue" charset="0"/>
              <a:ea typeface="Helvetica Neue" charset="0"/>
              <a:cs typeface="Helvetica Neue" charset="0"/>
            </a:endParaRPr>
          </a:p>
          <a:p>
            <a:r>
              <a:rPr lang="pt-BR" dirty="0">
                <a:latin typeface="Helvetica Neue" charset="0"/>
                <a:ea typeface="Helvetica Neue" charset="0"/>
                <a:cs typeface="Helvetica Neue" charset="0"/>
              </a:rPr>
              <a:t>Responder à mudança é um princípio chave ágil, as mudanças também podem ser feitas em funcionalidades anteriormente desenvolvidas. Logo, o risco de regressão no desenvolvimento ágil é alto</a:t>
            </a:r>
          </a:p>
          <a:p>
            <a:endParaRPr lang="pt-BR" dirty="0">
              <a:latin typeface="Helvetica Neue" charset="0"/>
              <a:ea typeface="Helvetica Neue" charset="0"/>
              <a:cs typeface="Helvetica Neue" charset="0"/>
            </a:endParaRPr>
          </a:p>
          <a:p>
            <a:r>
              <a:rPr lang="pt-BR" dirty="0">
                <a:latin typeface="Helvetica Neue" charset="0"/>
                <a:ea typeface="Helvetica Neue" charset="0"/>
                <a:cs typeface="Helvetica Neue" charset="0"/>
              </a:rPr>
              <a:t>É fundamental que se invista em automação de testes em todos os níveis o mais cedo possível. E que todos os ativos de teste, tais como testes automatizados, casos de teste manuais, dados de teste e outros artefatos de teste sejam mantidos atualizados com cada iteração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618" y="-1"/>
            <a:ext cx="10364852" cy="950976"/>
          </a:xfrm>
        </p:spPr>
        <p:txBody>
          <a:bodyPr/>
          <a:lstStyle/>
          <a:p>
            <a:r>
              <a:rPr lang="pt-BR" dirty="0"/>
              <a:t>Mudança x Regressão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F08303-E7EF-7F40-80EA-8B58AAEDD090}" type="slidenum">
              <a:rPr lang="pt-BR" smtClean="0"/>
              <a:t>7</a:t>
            </a:fld>
            <a:endParaRPr lang="pt-BR"/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0" y="5450975"/>
            <a:ext cx="12192000" cy="1041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11163" indent="-4000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charset="2"/>
              <a:buChar char="q"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62000" indent="-3159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8" name="Date Placeholder 5">
            <a:extLst>
              <a:ext uri="{FF2B5EF4-FFF2-40B4-BE49-F238E27FC236}">
                <a16:creationId xmlns:a16="http://schemas.microsoft.com/office/drawing/2014/main" id="{FAC49105-D88A-48AF-8BA0-E890E2765A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3852672" cy="365125"/>
          </a:xfrm>
        </p:spPr>
        <p:txBody>
          <a:bodyPr/>
          <a:lstStyle/>
          <a:p>
            <a:r>
              <a:rPr lang="pt-BR"/>
              <a:t>© FATTO Consultoria e Sistemas – www.fattocs.com</a:t>
            </a:r>
          </a:p>
        </p:txBody>
      </p:sp>
    </p:spTree>
    <p:extLst>
      <p:ext uri="{BB962C8B-B14F-4D97-AF65-F5344CB8AC3E}">
        <p14:creationId xmlns:p14="http://schemas.microsoft.com/office/powerpoint/2010/main" val="4880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7" name="Espaço Reservado para Conteúdo 1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>
          <a:xfrm>
            <a:off x="1559520" y="774720"/>
            <a:ext cx="9237240" cy="5749560"/>
          </a:xfrm>
          <a:prstGeom prst="rect">
            <a:avLst/>
          </a:prstGeom>
          <a:ln w="3240">
            <a:noFill/>
          </a:ln>
        </p:spPr>
      </p:pic>
      <p:sp>
        <p:nvSpPr>
          <p:cNvPr id="668" name="TextShape 1"/>
          <p:cNvSpPr txBox="1"/>
          <p:nvPr/>
        </p:nvSpPr>
        <p:spPr>
          <a:xfrm>
            <a:off x="-1760760" y="3223440"/>
            <a:ext cx="8072280" cy="85212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endParaRPr lang="pt-BR" sz="3200" b="1" spc="-1" dirty="0">
              <a:solidFill>
                <a:srgbClr val="000066"/>
              </a:solidFill>
              <a:latin typeface="Tahoma"/>
              <a:ea typeface="MS PGothic"/>
            </a:endParaRPr>
          </a:p>
        </p:txBody>
      </p:sp>
      <p:sp>
        <p:nvSpPr>
          <p:cNvPr id="670" name="CustomShape 3"/>
          <p:cNvSpPr/>
          <p:nvPr/>
        </p:nvSpPr>
        <p:spPr>
          <a:xfrm>
            <a:off x="6313562" y="2061000"/>
            <a:ext cx="860277" cy="5525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1500" spc="-1">
                <a:solidFill>
                  <a:srgbClr val="342B94"/>
                </a:solidFill>
                <a:latin typeface="Tahoma"/>
                <a:ea typeface="MS PGothic"/>
              </a:rPr>
              <a:t>Reunião</a:t>
            </a:r>
            <a:endParaRPr lang="pt-BR" sz="1500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1500" spc="-1">
                <a:solidFill>
                  <a:srgbClr val="342B94"/>
                </a:solidFill>
                <a:latin typeface="Tahoma"/>
                <a:ea typeface="MS PGothic"/>
              </a:rPr>
              <a:t>Diária</a:t>
            </a:r>
            <a:endParaRPr lang="pt-BR" sz="1500" spc="-1">
              <a:latin typeface="Arial"/>
            </a:endParaRPr>
          </a:p>
        </p:txBody>
      </p:sp>
      <p:sp>
        <p:nvSpPr>
          <p:cNvPr id="671" name="CustomShape 4"/>
          <p:cNvSpPr/>
          <p:nvPr/>
        </p:nvSpPr>
        <p:spPr>
          <a:xfrm>
            <a:off x="1271520" y="3983760"/>
            <a:ext cx="897480" cy="66888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wrap="none" lIns="92160" tIns="46080" rIns="92160" bIns="46080"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pt-BR" sz="1500" spc="-1">
                <a:solidFill>
                  <a:srgbClr val="342B94"/>
                </a:solidFill>
                <a:latin typeface="Tahoma"/>
                <a:ea typeface="MS PGothic"/>
              </a:rPr>
              <a:t>Visão</a:t>
            </a:r>
            <a:endParaRPr lang="pt-BR" sz="1500" spc="-1">
              <a:latin typeface="Arial"/>
            </a:endParaRPr>
          </a:p>
        </p:txBody>
      </p:sp>
      <p:sp>
        <p:nvSpPr>
          <p:cNvPr id="672" name="CustomShape 5"/>
          <p:cNvSpPr/>
          <p:nvPr/>
        </p:nvSpPr>
        <p:spPr>
          <a:xfrm>
            <a:off x="2927520" y="1628640"/>
            <a:ext cx="1944000" cy="647640"/>
          </a:xfrm>
          <a:prstGeom prst="rect">
            <a:avLst/>
          </a:prstGeom>
          <a:ln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wrap="none" lIns="92160" tIns="46080" rIns="92160" bIns="460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1400" spc="-1">
                <a:solidFill>
                  <a:srgbClr val="1F497D"/>
                </a:solidFill>
                <a:latin typeface="Tahoma"/>
                <a:ea typeface="MS PGothic"/>
              </a:rPr>
              <a:t>Planejamento </a:t>
            </a:r>
            <a:endParaRPr lang="pt-BR" sz="1400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1400" spc="-1">
                <a:solidFill>
                  <a:srgbClr val="1F497D"/>
                </a:solidFill>
                <a:latin typeface="Tahoma"/>
                <a:ea typeface="MS PGothic"/>
              </a:rPr>
              <a:t>da Sprint</a:t>
            </a:r>
            <a:endParaRPr lang="pt-BR" sz="1400" spc="-1">
              <a:latin typeface="Arial"/>
            </a:endParaRPr>
          </a:p>
        </p:txBody>
      </p:sp>
      <p:sp>
        <p:nvSpPr>
          <p:cNvPr id="673" name="CustomShape 6"/>
          <p:cNvSpPr/>
          <p:nvPr/>
        </p:nvSpPr>
        <p:spPr>
          <a:xfrm>
            <a:off x="3899880" y="2337840"/>
            <a:ext cx="360" cy="1738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rgbClr val="FFFFCC"/>
          </a:solidFill>
          <a:ln w="9360">
            <a:solidFill>
              <a:srgbClr val="0031CC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4" name="CustomShape 7"/>
          <p:cNvSpPr/>
          <p:nvPr/>
        </p:nvSpPr>
        <p:spPr>
          <a:xfrm>
            <a:off x="4079880" y="5812560"/>
            <a:ext cx="2098080" cy="647640"/>
          </a:xfrm>
          <a:prstGeom prst="rect">
            <a:avLst/>
          </a:prstGeom>
          <a:ln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wrap="none" lIns="92160" tIns="46080" rIns="92160" bIns="460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1400" spc="-1">
                <a:solidFill>
                  <a:srgbClr val="1F497D"/>
                </a:solidFill>
                <a:latin typeface="Tahoma"/>
                <a:ea typeface="MS PGothic"/>
              </a:rPr>
              <a:t>Requisitos selecionados </a:t>
            </a:r>
            <a:endParaRPr lang="pt-BR" sz="1400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1400" spc="-1">
                <a:solidFill>
                  <a:srgbClr val="1F497D"/>
                </a:solidFill>
                <a:latin typeface="Tahoma"/>
                <a:ea typeface="MS PGothic"/>
              </a:rPr>
              <a:t>para a Sprint</a:t>
            </a:r>
            <a:endParaRPr lang="pt-BR" sz="1400" spc="-1">
              <a:latin typeface="Arial"/>
            </a:endParaRPr>
          </a:p>
        </p:txBody>
      </p:sp>
      <p:sp>
        <p:nvSpPr>
          <p:cNvPr id="675" name="CustomShape 8"/>
          <p:cNvSpPr/>
          <p:nvPr/>
        </p:nvSpPr>
        <p:spPr>
          <a:xfrm>
            <a:off x="7032240" y="739440"/>
            <a:ext cx="2232000" cy="786960"/>
          </a:xfrm>
          <a:prstGeom prst="rect">
            <a:avLst/>
          </a:prstGeom>
          <a:ln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wrap="none" lIns="92160" tIns="46080" rIns="92160" bIns="460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1400" spc="-1">
                <a:solidFill>
                  <a:srgbClr val="1F497D"/>
                </a:solidFill>
                <a:latin typeface="Tahoma"/>
                <a:ea typeface="MS PGothic"/>
              </a:rPr>
              <a:t>O que fiz desde ontem?</a:t>
            </a:r>
            <a:endParaRPr lang="pt-BR" sz="1400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1400" spc="-1">
                <a:solidFill>
                  <a:srgbClr val="1F497D"/>
                </a:solidFill>
                <a:latin typeface="Tahoma"/>
                <a:ea typeface="MS PGothic"/>
              </a:rPr>
              <a:t>O que vou fazer?</a:t>
            </a:r>
            <a:endParaRPr lang="pt-BR" sz="1400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1400" spc="-1">
                <a:solidFill>
                  <a:srgbClr val="1F497D"/>
                </a:solidFill>
                <a:latin typeface="Tahoma"/>
                <a:ea typeface="MS PGothic"/>
              </a:rPr>
              <a:t>Impedimentos?</a:t>
            </a:r>
            <a:endParaRPr lang="pt-BR" sz="1400" spc="-1">
              <a:latin typeface="Arial"/>
            </a:endParaRPr>
          </a:p>
        </p:txBody>
      </p:sp>
      <p:sp>
        <p:nvSpPr>
          <p:cNvPr id="676" name="CustomShape 9"/>
          <p:cNvSpPr/>
          <p:nvPr/>
        </p:nvSpPr>
        <p:spPr>
          <a:xfrm rot="10800000" flipV="1">
            <a:off x="7032240" y="1626480"/>
            <a:ext cx="287640" cy="493560"/>
          </a:xfrm>
          <a:prstGeom prst="bentConnector2">
            <a:avLst/>
          </a:prstGeom>
          <a:solidFill>
            <a:srgbClr val="FFFFCC"/>
          </a:solidFill>
          <a:ln w="9360">
            <a:solidFill>
              <a:srgbClr val="0031CC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7" name="CustomShape 10"/>
          <p:cNvSpPr/>
          <p:nvPr/>
        </p:nvSpPr>
        <p:spPr>
          <a:xfrm>
            <a:off x="8328240" y="4653000"/>
            <a:ext cx="431640" cy="373320"/>
          </a:xfrm>
          <a:prstGeom prst="round2DiagRect">
            <a:avLst>
              <a:gd name="adj1" fmla="val 16667"/>
              <a:gd name="adj2" fmla="val 26048"/>
            </a:avLst>
          </a:prstGeom>
          <a:ln>
            <a:rou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</p:sp>
      <p:sp>
        <p:nvSpPr>
          <p:cNvPr id="678" name="CustomShape 11"/>
          <p:cNvSpPr/>
          <p:nvPr/>
        </p:nvSpPr>
        <p:spPr>
          <a:xfrm>
            <a:off x="8328240" y="3610080"/>
            <a:ext cx="431640" cy="373320"/>
          </a:xfrm>
          <a:prstGeom prst="round2DiagRect">
            <a:avLst>
              <a:gd name="adj1" fmla="val 16667"/>
              <a:gd name="adj2" fmla="val 26048"/>
            </a:avLst>
          </a:prstGeom>
          <a:ln>
            <a:rou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</p:sp>
      <p:sp>
        <p:nvSpPr>
          <p:cNvPr id="679" name="CustomShape 12"/>
          <p:cNvSpPr/>
          <p:nvPr/>
        </p:nvSpPr>
        <p:spPr>
          <a:xfrm>
            <a:off x="7968240" y="1772640"/>
            <a:ext cx="1115640" cy="564840"/>
          </a:xfrm>
          <a:prstGeom prst="rect">
            <a:avLst/>
          </a:prstGeom>
          <a:ln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wrap="none" lIns="92160" tIns="46080" rIns="92160" bIns="460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1400" spc="-1">
                <a:solidFill>
                  <a:srgbClr val="1F497D"/>
                </a:solidFill>
                <a:latin typeface="Tahoma"/>
                <a:ea typeface="MS PGothic"/>
              </a:rPr>
              <a:t>Revisão da </a:t>
            </a:r>
            <a:endParaRPr lang="pt-BR" sz="1400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1400" spc="-1">
                <a:solidFill>
                  <a:srgbClr val="1F497D"/>
                </a:solidFill>
                <a:latin typeface="Tahoma"/>
                <a:ea typeface="MS PGothic"/>
              </a:rPr>
              <a:t>Sprint</a:t>
            </a:r>
            <a:endParaRPr lang="pt-BR" sz="1400" spc="-1">
              <a:latin typeface="Arial"/>
            </a:endParaRPr>
          </a:p>
        </p:txBody>
      </p:sp>
      <p:sp>
        <p:nvSpPr>
          <p:cNvPr id="680" name="CustomShape 13"/>
          <p:cNvSpPr/>
          <p:nvPr/>
        </p:nvSpPr>
        <p:spPr>
          <a:xfrm>
            <a:off x="7785000" y="5725440"/>
            <a:ext cx="1304280" cy="564840"/>
          </a:xfrm>
          <a:prstGeom prst="rect">
            <a:avLst/>
          </a:prstGeom>
          <a:ln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wrap="none" lIns="92160" tIns="46080" rIns="92160" bIns="460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1400" spc="-1">
                <a:solidFill>
                  <a:srgbClr val="1F497D"/>
                </a:solidFill>
                <a:latin typeface="Tahoma"/>
                <a:ea typeface="MS PGothic"/>
              </a:rPr>
              <a:t>Retrospectiva </a:t>
            </a:r>
            <a:endParaRPr lang="pt-BR" sz="1400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1400" spc="-1">
                <a:solidFill>
                  <a:srgbClr val="1F497D"/>
                </a:solidFill>
                <a:latin typeface="Tahoma"/>
                <a:ea typeface="MS PGothic"/>
              </a:rPr>
              <a:t>da Sprint</a:t>
            </a:r>
            <a:endParaRPr lang="pt-BR" sz="1400" spc="-1">
              <a:latin typeface="Arial"/>
            </a:endParaRPr>
          </a:p>
        </p:txBody>
      </p:sp>
      <p:sp>
        <p:nvSpPr>
          <p:cNvPr id="681" name="CustomShape 14"/>
          <p:cNvSpPr/>
          <p:nvPr/>
        </p:nvSpPr>
        <p:spPr>
          <a:xfrm flipV="1">
            <a:off x="8544240" y="5026680"/>
            <a:ext cx="360" cy="698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rgbClr val="FFFFCC"/>
          </a:solidFill>
          <a:ln w="9360">
            <a:solidFill>
              <a:srgbClr val="0031CC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2" name="CustomShape 15"/>
          <p:cNvSpPr/>
          <p:nvPr/>
        </p:nvSpPr>
        <p:spPr>
          <a:xfrm>
            <a:off x="8531640" y="2372760"/>
            <a:ext cx="12240" cy="1207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rgbClr val="FFFFCC"/>
          </a:solidFill>
          <a:ln w="9360">
            <a:solidFill>
              <a:srgbClr val="0031CC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3" name="CustomShape 16"/>
          <p:cNvSpPr/>
          <p:nvPr/>
        </p:nvSpPr>
        <p:spPr>
          <a:xfrm flipV="1">
            <a:off x="5191560" y="5207040"/>
            <a:ext cx="14400" cy="604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rgbClr val="FFFFCC"/>
          </a:solidFill>
          <a:ln w="9360">
            <a:solidFill>
              <a:srgbClr val="0031CC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4" name="CustomShape 17"/>
          <p:cNvSpPr/>
          <p:nvPr/>
        </p:nvSpPr>
        <p:spPr>
          <a:xfrm>
            <a:off x="6856752" y="3213000"/>
            <a:ext cx="926256" cy="5525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1500" spc="-1">
                <a:solidFill>
                  <a:srgbClr val="342B94"/>
                </a:solidFill>
                <a:latin typeface="Tahoma"/>
                <a:ea typeface="MS PGothic"/>
              </a:rPr>
              <a:t>2-4 </a:t>
            </a:r>
            <a:endParaRPr lang="pt-BR" sz="1500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1500" spc="-1">
                <a:solidFill>
                  <a:srgbClr val="342B94"/>
                </a:solidFill>
                <a:latin typeface="Tahoma"/>
                <a:ea typeface="MS PGothic"/>
              </a:rPr>
              <a:t>semanas</a:t>
            </a:r>
            <a:endParaRPr lang="pt-BR" sz="1500" spc="-1">
              <a:latin typeface="Arial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2CCA3D6-936B-427B-930D-E809CF392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SCRUM: Visão Geral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5179B2-CC81-40C6-BE06-6A0C6739463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pt-BR"/>
              <a:t>(C) FATTO Consultoria e Sistemas</a:t>
            </a:r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5CBFCE0-367D-40BC-B3F8-562BBBF003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F08303-E7EF-7F40-80EA-8B58AAEDD090}" type="slidenum">
              <a:rPr lang="pt-BR" smtClean="0"/>
              <a:t>8</a:t>
            </a:fld>
            <a:endParaRPr lang="pt-B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TextShape 2"/>
          <p:cNvSpPr txBox="1"/>
          <p:nvPr/>
        </p:nvSpPr>
        <p:spPr>
          <a:xfrm>
            <a:off x="-1078020" y="-455400"/>
            <a:ext cx="8072280" cy="85212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endParaRPr lang="pt-BR" sz="3200" spc="-1" dirty="0">
              <a:solidFill>
                <a:srgbClr val="342B94"/>
              </a:solidFill>
              <a:latin typeface="Tahoma"/>
            </a:endParaRPr>
          </a:p>
        </p:txBody>
      </p:sp>
      <p:pic>
        <p:nvPicPr>
          <p:cNvPr id="698" name="Picture 2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>
          <a:xfrm>
            <a:off x="183433" y="1028160"/>
            <a:ext cx="1413720" cy="1126800"/>
          </a:xfrm>
          <a:prstGeom prst="rect">
            <a:avLst/>
          </a:prstGeom>
          <a:ln>
            <a:noFill/>
          </a:ln>
        </p:spPr>
      </p:pic>
      <p:grpSp>
        <p:nvGrpSpPr>
          <p:cNvPr id="699" name="Group 4"/>
          <p:cNvGrpSpPr/>
          <p:nvPr/>
        </p:nvGrpSpPr>
        <p:grpSpPr>
          <a:xfrm>
            <a:off x="183433" y="3604680"/>
            <a:ext cx="1979640" cy="1286640"/>
            <a:chOff x="228600" y="3797280"/>
            <a:chExt cx="1979640" cy="1286640"/>
          </a:xfrm>
        </p:grpSpPr>
        <p:sp>
          <p:nvSpPr>
            <p:cNvPr id="700" name="CustomShape 5"/>
            <p:cNvSpPr/>
            <p:nvPr/>
          </p:nvSpPr>
          <p:spPr>
            <a:xfrm>
              <a:off x="228600" y="3797280"/>
              <a:ext cx="1979640" cy="1286640"/>
            </a:xfrm>
            <a:prstGeom prst="rect">
              <a:avLst/>
            </a:prstGeom>
            <a:solidFill>
              <a:schemeClr val="accent1">
                <a:alpha val="4000"/>
              </a:schemeClr>
            </a:solidFill>
            <a:ln w="3240"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701" name="Picture 3"/>
            <p:cNvPicPr/>
            <p:nvPr/>
          </p:nvPicPr>
          <p:blipFill>
            <a:blip r:embed="rId4"/>
            <a:stretch/>
          </p:blipFill>
          <p:spPr>
            <a:xfrm>
              <a:off x="260280" y="4105080"/>
              <a:ext cx="547920" cy="695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2" name="Picture 3"/>
            <p:cNvPicPr/>
            <p:nvPr/>
          </p:nvPicPr>
          <p:blipFill>
            <a:blip r:embed="rId4"/>
            <a:stretch/>
          </p:blipFill>
          <p:spPr>
            <a:xfrm>
              <a:off x="944280" y="4105080"/>
              <a:ext cx="547920" cy="695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3" name="Picture 14"/>
            <p:cNvPicPr/>
            <p:nvPr/>
          </p:nvPicPr>
          <p:blipFill>
            <a:blip r:embed="rId4"/>
            <a:stretch/>
          </p:blipFill>
          <p:spPr>
            <a:xfrm>
              <a:off x="1616400" y="4079880"/>
              <a:ext cx="547920" cy="69552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704" name="Group 6"/>
          <p:cNvGrpSpPr/>
          <p:nvPr/>
        </p:nvGrpSpPr>
        <p:grpSpPr>
          <a:xfrm>
            <a:off x="183253" y="4900897"/>
            <a:ext cx="1979640" cy="1286640"/>
            <a:chOff x="226800" y="5174640"/>
            <a:chExt cx="1979640" cy="1286640"/>
          </a:xfrm>
        </p:grpSpPr>
        <p:sp>
          <p:nvSpPr>
            <p:cNvPr id="705" name="CustomShape 7"/>
            <p:cNvSpPr/>
            <p:nvPr/>
          </p:nvSpPr>
          <p:spPr>
            <a:xfrm>
              <a:off x="226800" y="5174640"/>
              <a:ext cx="1979640" cy="1286640"/>
            </a:xfrm>
            <a:prstGeom prst="rect">
              <a:avLst/>
            </a:prstGeom>
            <a:solidFill>
              <a:schemeClr val="accent1">
                <a:alpha val="4000"/>
              </a:schemeClr>
            </a:solidFill>
            <a:ln w="3240"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706" name="Picture 3"/>
            <p:cNvPicPr/>
            <p:nvPr/>
          </p:nvPicPr>
          <p:blipFill>
            <a:blip r:embed="rId4"/>
            <a:stretch/>
          </p:blipFill>
          <p:spPr>
            <a:xfrm>
              <a:off x="258480" y="5482440"/>
              <a:ext cx="547920" cy="695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7" name="Picture 3"/>
            <p:cNvPicPr/>
            <p:nvPr/>
          </p:nvPicPr>
          <p:blipFill>
            <a:blip r:embed="rId4"/>
            <a:stretch/>
          </p:blipFill>
          <p:spPr>
            <a:xfrm>
              <a:off x="942480" y="5482440"/>
              <a:ext cx="547920" cy="695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8" name="Picture 14"/>
            <p:cNvPicPr/>
            <p:nvPr/>
          </p:nvPicPr>
          <p:blipFill>
            <a:blip r:embed="rId4"/>
            <a:stretch/>
          </p:blipFill>
          <p:spPr>
            <a:xfrm>
              <a:off x="1614240" y="5457240"/>
              <a:ext cx="547920" cy="69552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709" name="Picture 5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>
          <a:xfrm>
            <a:off x="259657" y="2232143"/>
            <a:ext cx="1502280" cy="1362960"/>
          </a:xfrm>
          <a:prstGeom prst="rect">
            <a:avLst/>
          </a:prstGeom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EEFA363-2352-48D4-9E7A-71FDF4467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Papéis – Time SCRUM</a:t>
            </a:r>
          </a:p>
        </p:txBody>
      </p:sp>
      <p:sp>
        <p:nvSpPr>
          <p:cNvPr id="19" name="Espaço Reservado para Conteúdo 2">
            <a:extLst>
              <a:ext uri="{FF2B5EF4-FFF2-40B4-BE49-F238E27FC236}">
                <a16:creationId xmlns:a16="http://schemas.microsoft.com/office/drawing/2014/main" id="{D8498AF1-1261-44A6-890F-AB485F41CA16}"/>
              </a:ext>
            </a:extLst>
          </p:cNvPr>
          <p:cNvSpPr txBox="1">
            <a:spLocks/>
          </p:cNvSpPr>
          <p:nvPr/>
        </p:nvSpPr>
        <p:spPr>
          <a:xfrm>
            <a:off x="2162893" y="1013099"/>
            <a:ext cx="4641014" cy="87695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lvl1pPr marL="432000" indent="-324000" algn="l" defTabSz="914400" rtl="0" eaLnBrk="1" latinLnBrk="0" hangingPunct="1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" indent="0">
              <a:lnSpc>
                <a:spcPct val="120000"/>
              </a:lnSpc>
              <a:spcBef>
                <a:spcPts val="600"/>
              </a:spcBef>
              <a:buClr>
                <a:srgbClr val="1F497D"/>
              </a:buClr>
              <a:buNone/>
            </a:pPr>
            <a:r>
              <a:rPr lang="pt-B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pt-BR" sz="2000" spc="-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Product Owner, Equipe de Desenvolvimento e Scrum Master</a:t>
            </a:r>
          </a:p>
        </p:txBody>
      </p:sp>
      <p:sp>
        <p:nvSpPr>
          <p:cNvPr id="20" name="Espaço Reservado para Conteúdo 2">
            <a:extLst>
              <a:ext uri="{FF2B5EF4-FFF2-40B4-BE49-F238E27FC236}">
                <a16:creationId xmlns:a16="http://schemas.microsoft.com/office/drawing/2014/main" id="{C028325A-386F-4564-9A23-5E66E73D1E85}"/>
              </a:ext>
            </a:extLst>
          </p:cNvPr>
          <p:cNvSpPr txBox="1">
            <a:spLocks/>
          </p:cNvSpPr>
          <p:nvPr/>
        </p:nvSpPr>
        <p:spPr>
          <a:xfrm>
            <a:off x="6994260" y="1013100"/>
            <a:ext cx="4680000" cy="85212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lvl1pPr marL="432000" indent="-324000" algn="l" defTabSz="914400" rtl="0" eaLnBrk="1" latinLnBrk="0" hangingPunct="1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" indent="0">
              <a:lnSpc>
                <a:spcPct val="120000"/>
              </a:lnSpc>
              <a:spcBef>
                <a:spcPts val="600"/>
              </a:spcBef>
              <a:buClr>
                <a:srgbClr val="1F497D"/>
              </a:buClr>
              <a:buNone/>
            </a:pPr>
            <a:r>
              <a:rPr lang="pt-B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pt-BR" sz="2000" spc="-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 times são auto organizáveis e multifuncionais</a:t>
            </a:r>
          </a:p>
        </p:txBody>
      </p:sp>
      <p:sp>
        <p:nvSpPr>
          <p:cNvPr id="21" name="Espaço Reservado para Conteúdo 2">
            <a:extLst>
              <a:ext uri="{FF2B5EF4-FFF2-40B4-BE49-F238E27FC236}">
                <a16:creationId xmlns:a16="http://schemas.microsoft.com/office/drawing/2014/main" id="{1700BE0C-2BE9-4FBC-9631-EA6CF5C9BC75}"/>
              </a:ext>
            </a:extLst>
          </p:cNvPr>
          <p:cNvSpPr txBox="1">
            <a:spLocks/>
          </p:cNvSpPr>
          <p:nvPr/>
        </p:nvSpPr>
        <p:spPr>
          <a:xfrm>
            <a:off x="2163073" y="2104820"/>
            <a:ext cx="4640834" cy="167781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lvl1pPr marL="432000" indent="-324000" algn="l" defTabSz="914400" rtl="0" eaLnBrk="1" latinLnBrk="0" hangingPunct="1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" indent="0">
              <a:lnSpc>
                <a:spcPct val="120000"/>
              </a:lnSpc>
              <a:spcBef>
                <a:spcPts val="600"/>
              </a:spcBef>
              <a:buClr>
                <a:srgbClr val="1F497D"/>
              </a:buClr>
              <a:buNone/>
            </a:pPr>
            <a:r>
              <a:rPr lang="pt-B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</a:t>
            </a:r>
            <a:r>
              <a:rPr lang="pt-BR" sz="2000" spc="-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Equipes auto organizáveis escolhem a melhor forma de completar seu trabalho, em vez de serem dirigidos por outros de fora da equipe</a:t>
            </a:r>
          </a:p>
        </p:txBody>
      </p:sp>
      <p:sp>
        <p:nvSpPr>
          <p:cNvPr id="22" name="Espaço Reservado para Conteúdo 2">
            <a:extLst>
              <a:ext uri="{FF2B5EF4-FFF2-40B4-BE49-F238E27FC236}">
                <a16:creationId xmlns:a16="http://schemas.microsoft.com/office/drawing/2014/main" id="{71CE27E0-8400-49BE-BBC5-E25FB07A2CAA}"/>
              </a:ext>
            </a:extLst>
          </p:cNvPr>
          <p:cNvSpPr txBox="1">
            <a:spLocks/>
          </p:cNvSpPr>
          <p:nvPr/>
        </p:nvSpPr>
        <p:spPr>
          <a:xfrm>
            <a:off x="6994260" y="2098794"/>
            <a:ext cx="4680000" cy="1683846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lvl1pPr marL="432000" indent="-324000" algn="l" defTabSz="914400" rtl="0" eaLnBrk="1" latinLnBrk="0" hangingPunct="1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" indent="0">
              <a:lnSpc>
                <a:spcPct val="120000"/>
              </a:lnSpc>
              <a:spcBef>
                <a:spcPts val="600"/>
              </a:spcBef>
              <a:buClr>
                <a:srgbClr val="1F497D"/>
              </a:buClr>
              <a:buNone/>
            </a:pPr>
            <a:r>
              <a:rPr lang="pt-B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lang="pt-BR" sz="2000" spc="-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Equipes multifuncionais possuem todas as competências necessárias para completar o trabalho sem depender de outros que não fazem parte do time</a:t>
            </a:r>
          </a:p>
        </p:txBody>
      </p:sp>
      <p:sp>
        <p:nvSpPr>
          <p:cNvPr id="23" name="Espaço Reservado para Conteúdo 2">
            <a:extLst>
              <a:ext uri="{FF2B5EF4-FFF2-40B4-BE49-F238E27FC236}">
                <a16:creationId xmlns:a16="http://schemas.microsoft.com/office/drawing/2014/main" id="{21237A8E-F41D-4E6D-A124-24B32B34E507}"/>
              </a:ext>
            </a:extLst>
          </p:cNvPr>
          <p:cNvSpPr txBox="1">
            <a:spLocks/>
          </p:cNvSpPr>
          <p:nvPr/>
        </p:nvSpPr>
        <p:spPr>
          <a:xfrm>
            <a:off x="2163073" y="3997404"/>
            <a:ext cx="4635540" cy="102697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lvl1pPr marL="432000" indent="-324000" algn="l" defTabSz="914400" rtl="0" eaLnBrk="1" latinLnBrk="0" hangingPunct="1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" indent="0">
              <a:lnSpc>
                <a:spcPct val="120000"/>
              </a:lnSpc>
              <a:spcBef>
                <a:spcPts val="600"/>
              </a:spcBef>
              <a:buClr>
                <a:srgbClr val="1F497D"/>
              </a:buClr>
              <a:buNone/>
            </a:pPr>
            <a:r>
              <a:rPr lang="pt-B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</a:t>
            </a:r>
            <a:r>
              <a:rPr lang="pt-BR" sz="2000" spc="-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Equipes pequenas, de até 9 pessoas</a:t>
            </a:r>
          </a:p>
        </p:txBody>
      </p:sp>
      <p:sp>
        <p:nvSpPr>
          <p:cNvPr id="24" name="Espaço Reservado para Conteúdo 2">
            <a:extLst>
              <a:ext uri="{FF2B5EF4-FFF2-40B4-BE49-F238E27FC236}">
                <a16:creationId xmlns:a16="http://schemas.microsoft.com/office/drawing/2014/main" id="{248D7E98-7C19-4E76-A0E7-64BEA34E2B94}"/>
              </a:ext>
            </a:extLst>
          </p:cNvPr>
          <p:cNvSpPr txBox="1">
            <a:spLocks/>
          </p:cNvSpPr>
          <p:nvPr/>
        </p:nvSpPr>
        <p:spPr>
          <a:xfrm>
            <a:off x="6994260" y="3993762"/>
            <a:ext cx="4680000" cy="1030613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lvl1pPr marL="432000" indent="-324000" algn="l" defTabSz="914400" rtl="0" eaLnBrk="1" latinLnBrk="0" hangingPunct="1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" indent="0">
              <a:lnSpc>
                <a:spcPct val="120000"/>
              </a:lnSpc>
              <a:spcBef>
                <a:spcPts val="600"/>
              </a:spcBef>
              <a:buClr>
                <a:srgbClr val="1F497D"/>
              </a:buClr>
              <a:buNone/>
            </a:pPr>
            <a:r>
              <a:rPr lang="pt-B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</a:t>
            </a:r>
            <a:r>
              <a:rPr lang="pt-BR" sz="2000" spc="-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Entregam produtos de forma iterativa e incremental, maximizando as oportunidades de feedback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5C8F0A0-C149-4EA2-8A28-3CE072C959B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pt-BR"/>
              <a:t>(C) FATTO Consultoria e Sistemas</a:t>
            </a:r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3FD1946-572F-4202-950E-94B9C8A96F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F08303-E7EF-7F40-80EA-8B58AAEDD090}" type="slidenum">
              <a:rPr lang="pt-BR" smtClean="0"/>
              <a:t>9</a:t>
            </a:fld>
            <a:endParaRPr lang="pt-BR"/>
          </a:p>
        </p:txBody>
      </p:sp>
      <p:sp>
        <p:nvSpPr>
          <p:cNvPr id="25" name="Espaço Reservado para Conteúdo 2">
            <a:extLst>
              <a:ext uri="{FF2B5EF4-FFF2-40B4-BE49-F238E27FC236}">
                <a16:creationId xmlns:a16="http://schemas.microsoft.com/office/drawing/2014/main" id="{959C85E8-DD77-498C-9B60-FD938234D560}"/>
              </a:ext>
            </a:extLst>
          </p:cNvPr>
          <p:cNvSpPr txBox="1">
            <a:spLocks/>
          </p:cNvSpPr>
          <p:nvPr/>
        </p:nvSpPr>
        <p:spPr>
          <a:xfrm>
            <a:off x="2182123" y="5245179"/>
            <a:ext cx="4635540" cy="102697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lvl1pPr marL="432000" indent="-324000" algn="l" defTabSz="914400" rtl="0" eaLnBrk="1" latinLnBrk="0" hangingPunct="1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" indent="0">
              <a:lnSpc>
                <a:spcPct val="120000"/>
              </a:lnSpc>
              <a:spcBef>
                <a:spcPts val="600"/>
              </a:spcBef>
              <a:buClr>
                <a:srgbClr val="1F497D"/>
              </a:buClr>
              <a:buNone/>
            </a:pPr>
            <a:r>
              <a:rPr lang="pt-B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 </a:t>
            </a:r>
            <a:r>
              <a:rPr lang="pt-BR" sz="2000" spc="-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qualidade é responsabilidade de todo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9466</TotalTime>
  <Words>2964</Words>
  <Application>Microsoft Office PowerPoint</Application>
  <PresentationFormat>Widescreen</PresentationFormat>
  <Paragraphs>255</Paragraphs>
  <Slides>25</Slides>
  <Notes>18</Notes>
  <HiddenSlides>0</HiddenSlides>
  <MMClips>0</MMClips>
  <ScaleCrop>false</ScaleCrop>
  <HeadingPairs>
    <vt:vector size="6" baseType="variant">
      <vt:variant>
        <vt:lpstr>Fontes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8" baseType="lpstr">
      <vt:lpstr>Arial</vt:lpstr>
      <vt:lpstr>Arial Black</vt:lpstr>
      <vt:lpstr>Bebas Neue</vt:lpstr>
      <vt:lpstr>Bebas Neue Book</vt:lpstr>
      <vt:lpstr>Calibri</vt:lpstr>
      <vt:lpstr>Calibri Light</vt:lpstr>
      <vt:lpstr>Franklin Gothic Book</vt:lpstr>
      <vt:lpstr>Gadugi</vt:lpstr>
      <vt:lpstr>Helvetica Neue</vt:lpstr>
      <vt:lpstr>Tahoma</vt:lpstr>
      <vt:lpstr>Times New Roman</vt:lpstr>
      <vt:lpstr>Wingdings</vt:lpstr>
      <vt:lpstr>Office Theme</vt:lpstr>
      <vt:lpstr>Apresentação do PowerPoint</vt:lpstr>
      <vt:lpstr> ORIENTAÇÕES INICIAIS</vt:lpstr>
      <vt:lpstr>Apresentação do PowerPoint</vt:lpstr>
      <vt:lpstr>Agenda</vt:lpstr>
      <vt:lpstr>Objetivos do teste</vt:lpstr>
      <vt:lpstr>O Manifesto Ágil (2001) http://agilemanifesto.org/iso/ptbr/manifesto.html </vt:lpstr>
      <vt:lpstr>Mudança x Regressão</vt:lpstr>
      <vt:lpstr>SCRUM: Visão Geral</vt:lpstr>
      <vt:lpstr>Papéis – Time SCRUM</vt:lpstr>
      <vt:lpstr>Traduzindo Time Ágil</vt:lpstr>
      <vt:lpstr>Profissional de Testes no Desenvolvimento Ágil</vt:lpstr>
      <vt:lpstr>Planejamento da Release (meses)</vt:lpstr>
      <vt:lpstr>Planejamento da Sprint (semanas)</vt:lpstr>
      <vt:lpstr>Desenvolvimento da Sprint</vt:lpstr>
      <vt:lpstr>Revisão da Sprint</vt:lpstr>
      <vt:lpstr>Retrospectiva da Sprint</vt:lpstr>
      <vt:lpstr>Automação de Testes</vt:lpstr>
      <vt:lpstr>Integração contínua</vt:lpstr>
      <vt:lpstr>Organização dos Testes</vt:lpstr>
      <vt:lpstr>Independência dos Testes</vt:lpstr>
      <vt:lpstr>Conclusão</vt:lpstr>
      <vt:lpstr>Apresentação do PowerPoint</vt:lpstr>
      <vt:lpstr>Apresentação do PowerPoint</vt:lpstr>
      <vt:lpstr>Apresentação do PowerPoint</vt:lpstr>
      <vt:lpstr>Apresentador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Guilherme Simões</dc:creator>
  <cp:lastModifiedBy>Guilherme Simões</cp:lastModifiedBy>
  <cp:revision>553</cp:revision>
  <dcterms:created xsi:type="dcterms:W3CDTF">2020-04-14T14:48:38Z</dcterms:created>
  <dcterms:modified xsi:type="dcterms:W3CDTF">2020-12-21T15:29:21Z</dcterms:modified>
</cp:coreProperties>
</file>